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61"/>
  </p:notesMasterIdLst>
  <p:handoutMasterIdLst>
    <p:handoutMasterId r:id="rId62"/>
  </p:handoutMasterIdLst>
  <p:sldIdLst>
    <p:sldId id="598" r:id="rId2"/>
    <p:sldId id="1943" r:id="rId3"/>
    <p:sldId id="1942" r:id="rId4"/>
    <p:sldId id="1944" r:id="rId5"/>
    <p:sldId id="1946" r:id="rId6"/>
    <p:sldId id="1945" r:id="rId7"/>
    <p:sldId id="1947" r:id="rId8"/>
    <p:sldId id="1948" r:id="rId9"/>
    <p:sldId id="1949" r:id="rId10"/>
    <p:sldId id="1950" r:id="rId11"/>
    <p:sldId id="1951" r:id="rId12"/>
    <p:sldId id="1952" r:id="rId13"/>
    <p:sldId id="1953" r:id="rId14"/>
    <p:sldId id="1954" r:id="rId15"/>
    <p:sldId id="1955" r:id="rId16"/>
    <p:sldId id="1956" r:id="rId17"/>
    <p:sldId id="1957" r:id="rId18"/>
    <p:sldId id="1958" r:id="rId19"/>
    <p:sldId id="1959" r:id="rId20"/>
    <p:sldId id="1960" r:id="rId21"/>
    <p:sldId id="1961" r:id="rId22"/>
    <p:sldId id="1962" r:id="rId23"/>
    <p:sldId id="1970" r:id="rId24"/>
    <p:sldId id="1971" r:id="rId25"/>
    <p:sldId id="1963" r:id="rId26"/>
    <p:sldId id="1964" r:id="rId27"/>
    <p:sldId id="1965" r:id="rId28"/>
    <p:sldId id="1966" r:id="rId29"/>
    <p:sldId id="1967" r:id="rId30"/>
    <p:sldId id="1968" r:id="rId31"/>
    <p:sldId id="1972" r:id="rId32"/>
    <p:sldId id="1973" r:id="rId33"/>
    <p:sldId id="1969" r:id="rId34"/>
    <p:sldId id="1974" r:id="rId35"/>
    <p:sldId id="1975" r:id="rId36"/>
    <p:sldId id="1976" r:id="rId37"/>
    <p:sldId id="1977" r:id="rId38"/>
    <p:sldId id="1978" r:id="rId39"/>
    <p:sldId id="1979" r:id="rId40"/>
    <p:sldId id="1980" r:id="rId41"/>
    <p:sldId id="1981" r:id="rId42"/>
    <p:sldId id="1983" r:id="rId43"/>
    <p:sldId id="1984" r:id="rId44"/>
    <p:sldId id="1985" r:id="rId45"/>
    <p:sldId id="1986" r:id="rId46"/>
    <p:sldId id="1987" r:id="rId47"/>
    <p:sldId id="1989" r:id="rId48"/>
    <p:sldId id="1988" r:id="rId49"/>
    <p:sldId id="1990" r:id="rId50"/>
    <p:sldId id="1991" r:id="rId51"/>
    <p:sldId id="1992" r:id="rId52"/>
    <p:sldId id="1982" r:id="rId53"/>
    <p:sldId id="1994" r:id="rId54"/>
    <p:sldId id="1995" r:id="rId55"/>
    <p:sldId id="1996" r:id="rId56"/>
    <p:sldId id="1997" r:id="rId57"/>
    <p:sldId id="1998" r:id="rId58"/>
    <p:sldId id="1999" r:id="rId59"/>
    <p:sldId id="1993" r:id="rId60"/>
  </p:sldIdLst>
  <p:sldSz cx="12192000" cy="6858000"/>
  <p:notesSz cx="6858000" cy="9144000"/>
  <p:defaultTextStyle>
    <a:defPPr>
      <a:defRPr lang="en-US"/>
    </a:defPPr>
    <a:lvl1pPr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1pPr>
    <a:lvl2pPr marL="457178"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2pPr>
    <a:lvl3pPr marL="914354"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3pPr>
    <a:lvl4pPr marL="1371532"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4pPr>
    <a:lvl5pPr marL="1828709" algn="l" rtl="0" fontAlgn="base">
      <a:spcBef>
        <a:spcPct val="0"/>
      </a:spcBef>
      <a:spcAft>
        <a:spcPct val="0"/>
      </a:spcAft>
      <a:defRPr sz="1600" kern="1200">
        <a:solidFill>
          <a:schemeClr val="tx1"/>
        </a:solidFill>
        <a:latin typeface="Times New Roman" charset="0"/>
        <a:ea typeface="ＭＳ Ｐゴシック" charset="0"/>
        <a:cs typeface="ＭＳ Ｐゴシック" charset="0"/>
      </a:defRPr>
    </a:lvl5pPr>
    <a:lvl6pPr marL="2285886" algn="l" defTabSz="457178" rtl="0" eaLnBrk="1" latinLnBrk="0" hangingPunct="1">
      <a:defRPr sz="1600" kern="1200">
        <a:solidFill>
          <a:schemeClr val="tx1"/>
        </a:solidFill>
        <a:latin typeface="Times New Roman" charset="0"/>
        <a:ea typeface="ＭＳ Ｐゴシック" charset="0"/>
        <a:cs typeface="ＭＳ Ｐゴシック" charset="0"/>
      </a:defRPr>
    </a:lvl6pPr>
    <a:lvl7pPr marL="2743062" algn="l" defTabSz="457178" rtl="0" eaLnBrk="1" latinLnBrk="0" hangingPunct="1">
      <a:defRPr sz="1600" kern="1200">
        <a:solidFill>
          <a:schemeClr val="tx1"/>
        </a:solidFill>
        <a:latin typeface="Times New Roman" charset="0"/>
        <a:ea typeface="ＭＳ Ｐゴシック" charset="0"/>
        <a:cs typeface="ＭＳ Ｐゴシック" charset="0"/>
      </a:defRPr>
    </a:lvl7pPr>
    <a:lvl8pPr marL="3200240" algn="l" defTabSz="457178" rtl="0" eaLnBrk="1" latinLnBrk="0" hangingPunct="1">
      <a:defRPr sz="1600" kern="1200">
        <a:solidFill>
          <a:schemeClr val="tx1"/>
        </a:solidFill>
        <a:latin typeface="Times New Roman" charset="0"/>
        <a:ea typeface="ＭＳ Ｐゴシック" charset="0"/>
        <a:cs typeface="ＭＳ Ｐゴシック" charset="0"/>
      </a:defRPr>
    </a:lvl8pPr>
    <a:lvl9pPr marL="3657418" algn="l" defTabSz="457178" rtl="0" eaLnBrk="1" latinLnBrk="0" hangingPunct="1">
      <a:defRPr sz="1600" kern="1200">
        <a:solidFill>
          <a:schemeClr val="tx1"/>
        </a:solidFill>
        <a:latin typeface="Times New Roman"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064" userDrawn="1">
          <p15:clr>
            <a:srgbClr val="A4A3A4"/>
          </p15:clr>
        </p15:guide>
        <p15:guide id="2" pos="46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1CFF"/>
    <a:srgbClr val="404040"/>
    <a:srgbClr val="585959"/>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791" autoAdjust="0"/>
    <p:restoredTop sz="78512"/>
  </p:normalViewPr>
  <p:slideViewPr>
    <p:cSldViewPr>
      <p:cViewPr>
        <p:scale>
          <a:sx n="72" d="100"/>
          <a:sy n="72" d="100"/>
        </p:scale>
        <p:origin x="776" y="248"/>
      </p:cViewPr>
      <p:guideLst>
        <p:guide orient="horz" pos="2064"/>
        <p:guide pos="460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136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27136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27136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27136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99FC81DA-D82C-D248-96DA-971BAA9C8F3F}" type="slidenum">
              <a:rPr lang="en-US"/>
              <a:pPr/>
              <a:t>‹#›</a:t>
            </a:fld>
            <a:endParaRPr lang="en-US"/>
          </a:p>
        </p:txBody>
      </p:sp>
    </p:spTree>
    <p:extLst>
      <p:ext uri="{BB962C8B-B14F-4D97-AF65-F5344CB8AC3E}">
        <p14:creationId xmlns:p14="http://schemas.microsoft.com/office/powerpoint/2010/main" val="2011852641"/>
      </p:ext>
    </p:extLst>
  </p:cSld>
  <p:clrMap bg1="lt1" tx1="dk1" bg2="lt2" tx2="dk2" accent1="accent1" accent2="accent2" accent3="accent3" accent4="accent4" accent5="accent5" accent6="accent6" hlink="hlink" folHlink="folHlink"/>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4915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5364"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4915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915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4915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0D4404-C563-6B43-A824-459A163A6375}" type="slidenum">
              <a:rPr lang="en-US"/>
              <a:pPr/>
              <a:t>‹#›</a:t>
            </a:fld>
            <a:endParaRPr lang="en-US"/>
          </a:p>
        </p:txBody>
      </p:sp>
    </p:spTree>
    <p:extLst>
      <p:ext uri="{BB962C8B-B14F-4D97-AF65-F5344CB8AC3E}">
        <p14:creationId xmlns:p14="http://schemas.microsoft.com/office/powerpoint/2010/main" val="25316559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178"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354"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532"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709"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5886" algn="l" defTabSz="457178" rtl="0" eaLnBrk="1" latinLnBrk="0" hangingPunct="1">
      <a:defRPr sz="1200" kern="1200">
        <a:solidFill>
          <a:schemeClr val="tx1"/>
        </a:solidFill>
        <a:latin typeface="+mn-lt"/>
        <a:ea typeface="+mn-ea"/>
        <a:cs typeface="+mn-cs"/>
      </a:defRPr>
    </a:lvl6pPr>
    <a:lvl7pPr marL="2743062" algn="l" defTabSz="457178" rtl="0" eaLnBrk="1" latinLnBrk="0" hangingPunct="1">
      <a:defRPr sz="1200" kern="1200">
        <a:solidFill>
          <a:schemeClr val="tx1"/>
        </a:solidFill>
        <a:latin typeface="+mn-lt"/>
        <a:ea typeface="+mn-ea"/>
        <a:cs typeface="+mn-cs"/>
      </a:defRPr>
    </a:lvl7pPr>
    <a:lvl8pPr marL="3200240" algn="l" defTabSz="457178" rtl="0" eaLnBrk="1" latinLnBrk="0" hangingPunct="1">
      <a:defRPr sz="1200" kern="1200">
        <a:solidFill>
          <a:schemeClr val="tx1"/>
        </a:solidFill>
        <a:latin typeface="+mn-lt"/>
        <a:ea typeface="+mn-ea"/>
        <a:cs typeface="+mn-cs"/>
      </a:defRPr>
    </a:lvl8pPr>
    <a:lvl9pPr marL="3657418" algn="l" defTabSz="457178"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a:t>
            </a:fld>
            <a:endParaRPr lang="en-US" sz="1200">
              <a:solidFill>
                <a:srgbClr val="000000"/>
              </a:solidFill>
            </a:endParaRPr>
          </a:p>
        </p:txBody>
      </p:sp>
      <p:sp>
        <p:nvSpPr>
          <p:cNvPr id="17411" name="Rectangle 2"/>
          <p:cNvSpPr>
            <a:spLocks noGrp="1" noRot="1" noChangeAspect="1" noChangeArrowheads="1" noTextEdit="1"/>
          </p:cNvSpPr>
          <p:nvPr>
            <p:ph type="sldImg"/>
          </p:nvPr>
        </p:nvSpPr>
        <p:spPr>
          <a:xfrm>
            <a:off x="290513" y="704850"/>
            <a:ext cx="6264275" cy="3524250"/>
          </a:xfrm>
          <a:ln/>
        </p:spPr>
      </p:sp>
      <p:sp>
        <p:nvSpPr>
          <p:cNvPr id="1741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921038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E103EE-6698-E941-83E2-E4211DBBB388}"/>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CAEB1F70-2DB8-CBC9-DD5C-4EF1AA380E5B}"/>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24</a:t>
            </a:fld>
            <a:endParaRPr lang="en-US" sz="1200">
              <a:solidFill>
                <a:srgbClr val="000000"/>
              </a:solidFill>
            </a:endParaRPr>
          </a:p>
        </p:txBody>
      </p:sp>
      <p:sp>
        <p:nvSpPr>
          <p:cNvPr id="17411" name="Rectangle 2">
            <a:extLst>
              <a:ext uri="{FF2B5EF4-FFF2-40B4-BE49-F238E27FC236}">
                <a16:creationId xmlns:a16="http://schemas.microsoft.com/office/drawing/2014/main" id="{3F239D2D-807D-B1FE-7BA0-B24586AD79ED}"/>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EE63DC02-A97F-D2BF-E39B-270F65924597}"/>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1918078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A547A-B4C6-8A6E-1BE9-823A04A11659}"/>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14484B6C-724B-FF81-0233-23F80BDC8202}"/>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31</a:t>
            </a:fld>
            <a:endParaRPr lang="en-US" sz="1200">
              <a:solidFill>
                <a:srgbClr val="000000"/>
              </a:solidFill>
            </a:endParaRPr>
          </a:p>
        </p:txBody>
      </p:sp>
      <p:sp>
        <p:nvSpPr>
          <p:cNvPr id="17411" name="Rectangle 2">
            <a:extLst>
              <a:ext uri="{FF2B5EF4-FFF2-40B4-BE49-F238E27FC236}">
                <a16:creationId xmlns:a16="http://schemas.microsoft.com/office/drawing/2014/main" id="{D68F1A83-010E-B0C8-13F0-F1CD6DE642E0}"/>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34FBA2B0-A4AD-7CC7-6197-53D96F48B5F5}"/>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445959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993C2D-729E-17E7-CE9E-227B2D9BC5E0}"/>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31980D1F-E486-3DDF-619A-5ECB4A90F2AF}"/>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32</a:t>
            </a:fld>
            <a:endParaRPr lang="en-US" sz="1200">
              <a:solidFill>
                <a:srgbClr val="000000"/>
              </a:solidFill>
            </a:endParaRPr>
          </a:p>
        </p:txBody>
      </p:sp>
      <p:sp>
        <p:nvSpPr>
          <p:cNvPr id="17411" name="Rectangle 2">
            <a:extLst>
              <a:ext uri="{FF2B5EF4-FFF2-40B4-BE49-F238E27FC236}">
                <a16:creationId xmlns:a16="http://schemas.microsoft.com/office/drawing/2014/main" id="{F3F91722-6821-316B-134E-48EDB142FD7C}"/>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425C7CCC-9BDD-91C2-B052-2FCD260A90FB}"/>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9916662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Assigning a high probability to </a:t>
            </a:r>
            <a:r>
              <a:rPr lang="en-US" sz="1800" i="1" dirty="0">
                <a:effectLst/>
                <a:latin typeface="NimbusRomNo9L"/>
              </a:rPr>
              <a:t>was </a:t>
            </a:r>
            <a:r>
              <a:rPr lang="en-US" sz="1800" dirty="0">
                <a:effectLst/>
                <a:latin typeface="NimbusRomNo9L"/>
              </a:rPr>
              <a:t>following </a:t>
            </a:r>
            <a:r>
              <a:rPr lang="en-US" sz="1800" i="1" dirty="0">
                <a:effectLst/>
                <a:latin typeface="NimbusRomNo9L"/>
              </a:rPr>
              <a:t>airline </a:t>
            </a:r>
            <a:r>
              <a:rPr lang="en-US" sz="1800" dirty="0">
                <a:effectLst/>
                <a:latin typeface="NimbusRomNo9L"/>
              </a:rPr>
              <a:t>is straightforward since </a:t>
            </a:r>
            <a:r>
              <a:rPr lang="en-US" sz="1800" i="1" dirty="0">
                <a:effectLst/>
                <a:latin typeface="NimbusRomNo9L"/>
              </a:rPr>
              <a:t>airline </a:t>
            </a:r>
            <a:r>
              <a:rPr lang="en-US" sz="1800" dirty="0">
                <a:effectLst/>
                <a:latin typeface="NimbusRomNo9L"/>
              </a:rPr>
              <a:t>provides a strong local context for the singular agreement. However, assigning an appropriate probability to </a:t>
            </a:r>
            <a:r>
              <a:rPr lang="en-US" sz="1800" i="1" dirty="0">
                <a:effectLst/>
                <a:latin typeface="NimbusRomNo9L"/>
              </a:rPr>
              <a:t>were </a:t>
            </a:r>
            <a:r>
              <a:rPr lang="en-US" sz="1800" dirty="0">
                <a:effectLst/>
                <a:latin typeface="NimbusRomNo9L"/>
              </a:rPr>
              <a:t>is quite difficult, not only because the plural </a:t>
            </a:r>
            <a:r>
              <a:rPr lang="en-US" sz="1800" i="1" dirty="0">
                <a:effectLst/>
                <a:latin typeface="NimbusRomNo9L"/>
              </a:rPr>
              <a:t>flights </a:t>
            </a:r>
            <a:r>
              <a:rPr lang="en-US" sz="1800" dirty="0">
                <a:effectLst/>
                <a:latin typeface="NimbusRomNo9L"/>
              </a:rPr>
              <a:t>is quite distant, but also because the singular noun </a:t>
            </a:r>
            <a:r>
              <a:rPr lang="en-US" sz="1800" i="1" dirty="0">
                <a:effectLst/>
                <a:latin typeface="NimbusRomNo9L"/>
              </a:rPr>
              <a:t>airline </a:t>
            </a:r>
            <a:r>
              <a:rPr lang="en-US" sz="1800" dirty="0">
                <a:effectLst/>
                <a:latin typeface="NimbusRomNo9L"/>
              </a:rPr>
              <a:t>is closer in the intervening context. Ideally, a network should be able to retain the distant information about plural </a:t>
            </a:r>
            <a:r>
              <a:rPr lang="en-US" sz="1800" i="1" dirty="0">
                <a:effectLst/>
                <a:latin typeface="NimbusRomNo9L"/>
              </a:rPr>
              <a:t>flights </a:t>
            </a:r>
            <a:r>
              <a:rPr lang="en-US" sz="1800" dirty="0">
                <a:effectLst/>
                <a:latin typeface="NimbusRomNo9L"/>
              </a:rPr>
              <a:t>until it is needed, while still processing the intermediate parts of the sequence correctly.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33</a:t>
            </a:fld>
            <a:endParaRPr lang="en-US"/>
          </a:p>
        </p:txBody>
      </p:sp>
    </p:spTree>
    <p:extLst>
      <p:ext uri="{BB962C8B-B14F-4D97-AF65-F5344CB8AC3E}">
        <p14:creationId xmlns:p14="http://schemas.microsoft.com/office/powerpoint/2010/main" val="30393254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computes a weighted sum of the previous state’s hidden layer and the current in- put and passes that through a sigmoid. This mask is then multiplied element-wise by the context vector to remove the information from context that is no longer re- quired.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35</a:t>
            </a:fld>
            <a:endParaRPr lang="en-US"/>
          </a:p>
        </p:txBody>
      </p:sp>
    </p:spTree>
    <p:extLst>
      <p:ext uri="{BB962C8B-B14F-4D97-AF65-F5344CB8AC3E}">
        <p14:creationId xmlns:p14="http://schemas.microsoft.com/office/powerpoint/2010/main" val="34837564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598CB6-09A7-0D5A-2B67-17E74EAA3FE2}"/>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0B45ACB6-160E-04F4-CA83-6738B0F2BCD0}"/>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41</a:t>
            </a:fld>
            <a:endParaRPr lang="en-US" sz="1200">
              <a:solidFill>
                <a:srgbClr val="000000"/>
              </a:solidFill>
            </a:endParaRPr>
          </a:p>
        </p:txBody>
      </p:sp>
      <p:sp>
        <p:nvSpPr>
          <p:cNvPr id="17411" name="Rectangle 2">
            <a:extLst>
              <a:ext uri="{FF2B5EF4-FFF2-40B4-BE49-F238E27FC236}">
                <a16:creationId xmlns:a16="http://schemas.microsoft.com/office/drawing/2014/main" id="{FE8E19D0-37E9-0A20-CDDA-B1BF337DFBEA}"/>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DEF62E25-E1A4-F339-CC9C-6FE9D6DC8FF4}"/>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4155228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806A30-AD26-B0A0-734F-515F769A7DAE}"/>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FF078515-BE09-9C77-7245-D106CD5858E1}"/>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42</a:t>
            </a:fld>
            <a:endParaRPr lang="en-US" sz="1200">
              <a:solidFill>
                <a:srgbClr val="000000"/>
              </a:solidFill>
            </a:endParaRPr>
          </a:p>
        </p:txBody>
      </p:sp>
      <p:sp>
        <p:nvSpPr>
          <p:cNvPr id="17411" name="Rectangle 2">
            <a:extLst>
              <a:ext uri="{FF2B5EF4-FFF2-40B4-BE49-F238E27FC236}">
                <a16:creationId xmlns:a16="http://schemas.microsoft.com/office/drawing/2014/main" id="{8CDC028D-1C0B-FEC6-0D12-CD7E044ACCCF}"/>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18C6A72A-1B04-2B51-1CC5-B0F3AF836423}"/>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45434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48</a:t>
            </a:fld>
            <a:endParaRPr lang="en-US"/>
          </a:p>
        </p:txBody>
      </p:sp>
    </p:spTree>
    <p:extLst>
      <p:ext uri="{BB962C8B-B14F-4D97-AF65-F5344CB8AC3E}">
        <p14:creationId xmlns:p14="http://schemas.microsoft.com/office/powerpoint/2010/main" val="10407206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50</a:t>
            </a:fld>
            <a:endParaRPr lang="en-US"/>
          </a:p>
        </p:txBody>
      </p:sp>
    </p:spTree>
    <p:extLst>
      <p:ext uri="{BB962C8B-B14F-4D97-AF65-F5344CB8AC3E}">
        <p14:creationId xmlns:p14="http://schemas.microsoft.com/office/powerpoint/2010/main" val="33403194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116EC6-DC98-C38F-1181-BC472AF892F7}"/>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C0FA1B03-8508-AF1C-2775-A9C23FF37631}"/>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52</a:t>
            </a:fld>
            <a:endParaRPr lang="en-US" sz="1200">
              <a:solidFill>
                <a:srgbClr val="000000"/>
              </a:solidFill>
            </a:endParaRPr>
          </a:p>
        </p:txBody>
      </p:sp>
      <p:sp>
        <p:nvSpPr>
          <p:cNvPr id="17411" name="Rectangle 2">
            <a:extLst>
              <a:ext uri="{FF2B5EF4-FFF2-40B4-BE49-F238E27FC236}">
                <a16:creationId xmlns:a16="http://schemas.microsoft.com/office/drawing/2014/main" id="{5FDBE324-5C05-0BA3-9C55-66C5231F5D83}"/>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34ED3995-C416-34C4-8DC7-4AA99D012895}"/>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4103188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800" dirty="0">
                <a:effectLst/>
                <a:latin typeface="NimbusRomNo9L"/>
              </a:rPr>
              <a:t>Recall that we applied feedforward networks to </a:t>
            </a:r>
            <a:r>
              <a:rPr lang="en-US" sz="1800" dirty="0" err="1">
                <a:effectLst/>
                <a:latin typeface="NimbusRomNo9L"/>
              </a:rPr>
              <a:t>lan</a:t>
            </a:r>
            <a:r>
              <a:rPr lang="en-US" sz="1800" dirty="0">
                <a:effectLst/>
                <a:latin typeface="NimbusRomNo9L"/>
              </a:rPr>
              <a:t>- </a:t>
            </a:r>
            <a:r>
              <a:rPr lang="en-US" sz="1800" dirty="0" err="1">
                <a:effectLst/>
                <a:latin typeface="NimbusRomNo9L"/>
              </a:rPr>
              <a:t>guage</a:t>
            </a:r>
            <a:r>
              <a:rPr lang="en-US" sz="1800" dirty="0">
                <a:effectLst/>
                <a:latin typeface="NimbusRomNo9L"/>
              </a:rPr>
              <a:t> modeling by having them look only at a fixed-size window of words, and then sliding this window over the input, making independent predictions along the way.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a:t>
            </a:fld>
            <a:endParaRPr lang="en-US"/>
          </a:p>
        </p:txBody>
      </p:sp>
    </p:spTree>
    <p:extLst>
      <p:ext uri="{BB962C8B-B14F-4D97-AF65-F5344CB8AC3E}">
        <p14:creationId xmlns:p14="http://schemas.microsoft.com/office/powerpoint/2010/main" val="25532721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CD38B4-A48B-8149-3C0B-DDB1F5760C0F}"/>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A424E9D3-5328-4A5C-4551-726306581B89}"/>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53</a:t>
            </a:fld>
            <a:endParaRPr lang="en-US" sz="1200">
              <a:solidFill>
                <a:srgbClr val="000000"/>
              </a:solidFill>
            </a:endParaRPr>
          </a:p>
        </p:txBody>
      </p:sp>
      <p:sp>
        <p:nvSpPr>
          <p:cNvPr id="17411" name="Rectangle 2">
            <a:extLst>
              <a:ext uri="{FF2B5EF4-FFF2-40B4-BE49-F238E27FC236}">
                <a16:creationId xmlns:a16="http://schemas.microsoft.com/office/drawing/2014/main" id="{B085C9B6-D487-2A2F-15FC-9F8015FA62F5}"/>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D5C026C6-9076-9464-5D50-CF1CFF8F7B86}"/>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8577114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C7F391-84E1-E26E-0941-EE7DC52C7703}"/>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6C806240-AA27-0607-B775-7794E3A11503}"/>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59</a:t>
            </a:fld>
            <a:endParaRPr lang="en-US" sz="1200">
              <a:solidFill>
                <a:srgbClr val="000000"/>
              </a:solidFill>
            </a:endParaRPr>
          </a:p>
        </p:txBody>
      </p:sp>
      <p:sp>
        <p:nvSpPr>
          <p:cNvPr id="17411" name="Rectangle 2">
            <a:extLst>
              <a:ext uri="{FF2B5EF4-FFF2-40B4-BE49-F238E27FC236}">
                <a16:creationId xmlns:a16="http://schemas.microsoft.com/office/drawing/2014/main" id="{3C133FD1-82D4-6158-4DF4-AB3088ED72F7}"/>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4D42BA7A-D88B-846B-9A6A-950E226F7B05}"/>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3780839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1" dirty="0">
                <a:effectLst/>
                <a:latin typeface="Calibri" panose="020F0502020204030204" pitchFamily="34" charset="0"/>
                <a:cs typeface="Calibri" panose="020F0502020204030204" pitchFamily="34" charset="0"/>
              </a:rPr>
              <a:t>h</a:t>
            </a:r>
            <a:r>
              <a:rPr lang="en-US" sz="1600" i="1" baseline="-25000" dirty="0">
                <a:effectLst/>
                <a:latin typeface="Calibri" panose="020F0502020204030204" pitchFamily="34" charset="0"/>
                <a:cs typeface="Calibri" panose="020F0502020204030204" pitchFamily="34" charset="0"/>
              </a:rPr>
              <a:t>t</a:t>
            </a:r>
            <a:r>
              <a:rPr lang="en-US" sz="1600" baseline="-25000" dirty="0">
                <a:effectLst/>
                <a:latin typeface="Calibri" panose="020F0502020204030204" pitchFamily="34" charset="0"/>
                <a:cs typeface="Calibri" panose="020F0502020204030204" pitchFamily="34" charset="0"/>
              </a:rPr>
              <a:t>−1</a:t>
            </a:r>
            <a:r>
              <a:rPr lang="en-US" sz="1200" dirty="0">
                <a:effectLst/>
                <a:latin typeface="Calibri" panose="020F0502020204030204" pitchFamily="34" charset="0"/>
                <a:cs typeface="Calibri" panose="020F0502020204030204" pitchFamily="34" charset="0"/>
              </a:rPr>
              <a:t> from prior time step is multiplied by </a:t>
            </a:r>
            <a:r>
              <a:rPr lang="en-US" sz="1200" b="1" dirty="0">
                <a:effectLst/>
                <a:latin typeface="Calibri" panose="020F0502020204030204" pitchFamily="34" charset="0"/>
                <a:cs typeface="Calibri" panose="020F0502020204030204" pitchFamily="34" charset="0"/>
              </a:rPr>
              <a:t>U</a:t>
            </a:r>
            <a:r>
              <a:rPr lang="en-US" sz="1200" dirty="0">
                <a:effectLst/>
                <a:latin typeface="Calibri" panose="020F0502020204030204" pitchFamily="34" charset="0"/>
                <a:cs typeface="Calibri" panose="020F0502020204030204" pitchFamily="34" charset="0"/>
              </a:rPr>
              <a:t> and then added to the current time step's feedforward </a:t>
            </a:r>
            <a:r>
              <a:rPr lang="en-US" sz="1200" b="1" dirty="0" err="1">
                <a:effectLst/>
                <a:latin typeface="Calibri" panose="020F0502020204030204" pitchFamily="34" charset="0"/>
                <a:cs typeface="Calibri" panose="020F0502020204030204" pitchFamily="34" charset="0"/>
              </a:rPr>
              <a:t>Wx</a:t>
            </a:r>
            <a:r>
              <a:rPr lang="en-US" sz="1600" baseline="-25000" dirty="0" err="1">
                <a:effectLst/>
                <a:latin typeface="Calibri" panose="020F0502020204030204" pitchFamily="34" charset="0"/>
                <a:cs typeface="Calibri" panose="020F0502020204030204" pitchFamily="34" charset="0"/>
              </a:rPr>
              <a:t>t</a:t>
            </a:r>
            <a:endParaRPr lang="en-US" sz="1200" dirty="0">
              <a:latin typeface="Calibri" panose="020F0502020204030204" pitchFamily="34" charset="0"/>
              <a:cs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6</a:t>
            </a:fld>
            <a:endParaRPr lang="en-US"/>
          </a:p>
        </p:txBody>
      </p:sp>
    </p:spTree>
    <p:extLst>
      <p:ext uri="{BB962C8B-B14F-4D97-AF65-F5344CB8AC3E}">
        <p14:creationId xmlns:p14="http://schemas.microsoft.com/office/powerpoint/2010/main" val="1038482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DD9967-D3B9-93DE-D2B4-03A1ABA65389}"/>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523D7124-3585-6AC4-455A-7BB9AF73D8AD}"/>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11</a:t>
            </a:fld>
            <a:endParaRPr lang="en-US" sz="1200">
              <a:solidFill>
                <a:srgbClr val="000000"/>
              </a:solidFill>
            </a:endParaRPr>
          </a:p>
        </p:txBody>
      </p:sp>
      <p:sp>
        <p:nvSpPr>
          <p:cNvPr id="17411" name="Rectangle 2">
            <a:extLst>
              <a:ext uri="{FF2B5EF4-FFF2-40B4-BE49-F238E27FC236}">
                <a16:creationId xmlns:a16="http://schemas.microsoft.com/office/drawing/2014/main" id="{2AA26875-C588-E881-A61F-4B30AD1D94C0}"/>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C7AFEDD7-088E-0AE8-955D-C6F4C47AEF8C}"/>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2680762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977EC2-F312-E721-166D-EF49B9B3C124}"/>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76F60E76-0494-C5DA-EF47-B8A99C75CF7F}"/>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12</a:t>
            </a:fld>
            <a:endParaRPr lang="en-US" sz="1200">
              <a:solidFill>
                <a:srgbClr val="000000"/>
              </a:solidFill>
            </a:endParaRPr>
          </a:p>
        </p:txBody>
      </p:sp>
      <p:sp>
        <p:nvSpPr>
          <p:cNvPr id="17411" name="Rectangle 2">
            <a:extLst>
              <a:ext uri="{FF2B5EF4-FFF2-40B4-BE49-F238E27FC236}">
                <a16:creationId xmlns:a16="http://schemas.microsoft.com/office/drawing/2014/main" id="{A394417B-0057-1EEB-C31E-42F14B96C5F9}"/>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8C83A427-38FC-1CBE-E8A8-F9E72B0254D2}"/>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756003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effectLst/>
                <a:latin typeface="NimbusRomNo9L"/>
              </a:rPr>
              <a:t>RNNs don’t have the limited context problem that n-gram models have, or the fixed context that feedforward language models have, since the hidden state can in principle represent information about all of the preceding words all the way back to the beginning of the sequence. Here's an FFN language model and an RNN language model, showing that the RNN language model uses </a:t>
            </a:r>
            <a:r>
              <a:rPr lang="en-US" sz="1200" i="1" dirty="0">
                <a:effectLst/>
                <a:latin typeface="NimbusRomNo9L"/>
              </a:rPr>
              <a:t>ht</a:t>
            </a:r>
            <a:r>
              <a:rPr lang="en-US" sz="1200" dirty="0">
                <a:effectLst/>
                <a:latin typeface="CMSY10"/>
              </a:rPr>
              <a:t>−</a:t>
            </a:r>
            <a:r>
              <a:rPr lang="en-US" sz="1200" dirty="0">
                <a:effectLst/>
                <a:latin typeface="NimbusRomNo9L"/>
              </a:rPr>
              <a:t>1, the hidden state from the previous time step, as a representation of the past context. </a:t>
            </a:r>
            <a:endParaRPr lang="en-US" dirty="0"/>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15</a:t>
            </a:fld>
            <a:endParaRPr lang="en-US"/>
          </a:p>
        </p:txBody>
      </p:sp>
    </p:spTree>
    <p:extLst>
      <p:ext uri="{BB962C8B-B14F-4D97-AF65-F5344CB8AC3E}">
        <p14:creationId xmlns:p14="http://schemas.microsoft.com/office/powerpoint/2010/main" val="1241017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16</a:t>
            </a:fld>
            <a:endParaRPr lang="en-US"/>
          </a:p>
        </p:txBody>
      </p:sp>
    </p:spTree>
    <p:extLst>
      <p:ext uri="{BB962C8B-B14F-4D97-AF65-F5344CB8AC3E}">
        <p14:creationId xmlns:p14="http://schemas.microsoft.com/office/powerpoint/2010/main" val="36278584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effectLst/>
                <a:latin typeface="Calibri" panose="020F0502020204030204" pitchFamily="34" charset="0"/>
                <a:cs typeface="Calibri" panose="020F0502020204030204" pitchFamily="34" charset="0"/>
              </a:rPr>
              <a:t>. So at time </a:t>
            </a:r>
            <a:r>
              <a:rPr lang="en-US" sz="1200" i="1" dirty="0">
                <a:effectLst/>
                <a:latin typeface="Calibri" panose="020F0502020204030204" pitchFamily="34" charset="0"/>
                <a:cs typeface="Calibri" panose="020F0502020204030204" pitchFamily="34" charset="0"/>
              </a:rPr>
              <a:t>t </a:t>
            </a:r>
            <a:r>
              <a:rPr lang="en-US" sz="1200" dirty="0">
                <a:effectLst/>
                <a:latin typeface="Calibri" panose="020F0502020204030204" pitchFamily="34" charset="0"/>
                <a:cs typeface="Calibri" panose="020F0502020204030204" pitchFamily="34" charset="0"/>
              </a:rPr>
              <a:t>the CE loss is the negative log probability the model assigns to the next word in the training sequence. </a:t>
            </a:r>
            <a:endParaRPr lang="en-US" dirty="0">
              <a:latin typeface="Calibri" panose="020F0502020204030204" pitchFamily="34" charset="0"/>
              <a:cs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DF0D4404-C563-6B43-A824-459A163A6375}" type="slidenum">
              <a:rPr lang="en-US" smtClean="0"/>
              <a:pPr/>
              <a:t>20</a:t>
            </a:fld>
            <a:endParaRPr lang="en-US"/>
          </a:p>
        </p:txBody>
      </p:sp>
    </p:spTree>
    <p:extLst>
      <p:ext uri="{BB962C8B-B14F-4D97-AF65-F5344CB8AC3E}">
        <p14:creationId xmlns:p14="http://schemas.microsoft.com/office/powerpoint/2010/main" val="3954594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B32589-29C6-C453-CB85-629626F488C3}"/>
            </a:ext>
          </a:extLst>
        </p:cNvPr>
        <p:cNvGrpSpPr/>
        <p:nvPr/>
      </p:nvGrpSpPr>
      <p:grpSpPr>
        <a:xfrm>
          <a:off x="0" y="0"/>
          <a:ext cx="0" cy="0"/>
          <a:chOff x="0" y="0"/>
          <a:chExt cx="0" cy="0"/>
        </a:xfrm>
      </p:grpSpPr>
      <p:sp>
        <p:nvSpPr>
          <p:cNvPr id="17410" name="Rectangle 7">
            <a:extLst>
              <a:ext uri="{FF2B5EF4-FFF2-40B4-BE49-F238E27FC236}">
                <a16:creationId xmlns:a16="http://schemas.microsoft.com/office/drawing/2014/main" id="{47B6E4F0-1896-2CF6-386C-0C853FE35E6D}"/>
              </a:ext>
            </a:extLst>
          </p:cNvPr>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Lucida Sans" charset="0"/>
                <a:ea typeface="ＭＳ Ｐゴシック" charset="0"/>
                <a:cs typeface="ＭＳ Ｐゴシック" charset="0"/>
              </a:defRPr>
            </a:lvl1pPr>
            <a:lvl2pPr marL="37931725" indent="-37474525" eaLnBrk="0" hangingPunct="0">
              <a:defRPr sz="2400">
                <a:solidFill>
                  <a:schemeClr val="tx1"/>
                </a:solidFill>
                <a:latin typeface="Lucida Sans" charset="0"/>
                <a:ea typeface="ＭＳ Ｐゴシック" charset="0"/>
              </a:defRPr>
            </a:lvl2pPr>
            <a:lvl3pPr eaLnBrk="0" hangingPunct="0">
              <a:defRPr sz="2400">
                <a:solidFill>
                  <a:schemeClr val="tx1"/>
                </a:solidFill>
                <a:latin typeface="Lucida Sans" charset="0"/>
                <a:ea typeface="ＭＳ Ｐゴシック" charset="0"/>
              </a:defRPr>
            </a:lvl3pPr>
            <a:lvl4pPr eaLnBrk="0" hangingPunct="0">
              <a:defRPr sz="2400">
                <a:solidFill>
                  <a:schemeClr val="tx1"/>
                </a:solidFill>
                <a:latin typeface="Lucida Sans" charset="0"/>
                <a:ea typeface="ＭＳ Ｐゴシック" charset="0"/>
              </a:defRPr>
            </a:lvl4pPr>
            <a:lvl5pPr eaLnBrk="0" hangingPunct="0">
              <a:defRPr sz="2400">
                <a:solidFill>
                  <a:schemeClr val="tx1"/>
                </a:solidFill>
                <a:latin typeface="Lucida Sans" charset="0"/>
                <a:ea typeface="ＭＳ Ｐゴシック" charset="0"/>
              </a:defRPr>
            </a:lvl5pPr>
            <a:lvl6pPr marL="457200" eaLnBrk="0" fontAlgn="base" hangingPunct="0">
              <a:spcBef>
                <a:spcPct val="0"/>
              </a:spcBef>
              <a:spcAft>
                <a:spcPct val="0"/>
              </a:spcAft>
              <a:defRPr sz="2400">
                <a:solidFill>
                  <a:schemeClr val="tx1"/>
                </a:solidFill>
                <a:latin typeface="Lucida Sans" charset="0"/>
                <a:ea typeface="ＭＳ Ｐゴシック" charset="0"/>
              </a:defRPr>
            </a:lvl6pPr>
            <a:lvl7pPr marL="914400" eaLnBrk="0" fontAlgn="base" hangingPunct="0">
              <a:spcBef>
                <a:spcPct val="0"/>
              </a:spcBef>
              <a:spcAft>
                <a:spcPct val="0"/>
              </a:spcAft>
              <a:defRPr sz="2400">
                <a:solidFill>
                  <a:schemeClr val="tx1"/>
                </a:solidFill>
                <a:latin typeface="Lucida Sans" charset="0"/>
                <a:ea typeface="ＭＳ Ｐゴシック" charset="0"/>
              </a:defRPr>
            </a:lvl7pPr>
            <a:lvl8pPr marL="1371600" eaLnBrk="0" fontAlgn="base" hangingPunct="0">
              <a:spcBef>
                <a:spcPct val="0"/>
              </a:spcBef>
              <a:spcAft>
                <a:spcPct val="0"/>
              </a:spcAft>
              <a:defRPr sz="2400">
                <a:solidFill>
                  <a:schemeClr val="tx1"/>
                </a:solidFill>
                <a:latin typeface="Lucida Sans" charset="0"/>
                <a:ea typeface="ＭＳ Ｐゴシック" charset="0"/>
              </a:defRPr>
            </a:lvl8pPr>
            <a:lvl9pPr marL="1828800" eaLnBrk="0" fontAlgn="base" hangingPunct="0">
              <a:spcBef>
                <a:spcPct val="0"/>
              </a:spcBef>
              <a:spcAft>
                <a:spcPct val="0"/>
              </a:spcAft>
              <a:defRPr sz="2400">
                <a:solidFill>
                  <a:schemeClr val="tx1"/>
                </a:solidFill>
                <a:latin typeface="Lucida Sans" charset="0"/>
                <a:ea typeface="ＭＳ Ｐゴシック" charset="0"/>
              </a:defRPr>
            </a:lvl9pPr>
          </a:lstStyle>
          <a:p>
            <a:pPr eaLnBrk="1" hangingPunct="1"/>
            <a:fld id="{E69DF897-5E92-F241-9A21-E64EA536231D}" type="slidenum">
              <a:rPr lang="en-US" sz="1200">
                <a:solidFill>
                  <a:srgbClr val="000000"/>
                </a:solidFill>
              </a:rPr>
              <a:pPr eaLnBrk="1" hangingPunct="1"/>
              <a:t>23</a:t>
            </a:fld>
            <a:endParaRPr lang="en-US" sz="1200">
              <a:solidFill>
                <a:srgbClr val="000000"/>
              </a:solidFill>
            </a:endParaRPr>
          </a:p>
        </p:txBody>
      </p:sp>
      <p:sp>
        <p:nvSpPr>
          <p:cNvPr id="17411" name="Rectangle 2">
            <a:extLst>
              <a:ext uri="{FF2B5EF4-FFF2-40B4-BE49-F238E27FC236}">
                <a16:creationId xmlns:a16="http://schemas.microsoft.com/office/drawing/2014/main" id="{DF639C4C-1207-10B4-A6D3-F2FEAAA40C69}"/>
              </a:ext>
            </a:extLst>
          </p:cNvPr>
          <p:cNvSpPr>
            <a:spLocks noGrp="1" noRot="1" noChangeAspect="1" noChangeArrowheads="1" noTextEdit="1"/>
          </p:cNvSpPr>
          <p:nvPr>
            <p:ph type="sldImg"/>
          </p:nvPr>
        </p:nvSpPr>
        <p:spPr>
          <a:xfrm>
            <a:off x="290513" y="704850"/>
            <a:ext cx="6264275" cy="3524250"/>
          </a:xfrm>
          <a:ln/>
        </p:spPr>
      </p:sp>
      <p:sp>
        <p:nvSpPr>
          <p:cNvPr id="17412" name="Rectangle 3">
            <a:extLst>
              <a:ext uri="{FF2B5EF4-FFF2-40B4-BE49-F238E27FC236}">
                <a16:creationId xmlns:a16="http://schemas.microsoft.com/office/drawing/2014/main" id="{D5B8164D-9264-1174-8236-FE17189779BD}"/>
              </a:ext>
            </a:extLst>
          </p:cNvPr>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3886643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solidFill>
                  <a:schemeClr val="tx1">
                    <a:lumMod val="65000"/>
                    <a:lumOff val="35000"/>
                  </a:schemeClr>
                </a:solidFill>
              </a:defRPr>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65000"/>
                    <a:lumOff val="35000"/>
                  </a:schemeClr>
                </a:solidFill>
              </a:defRPr>
            </a:lvl1pPr>
            <a:lvl2pPr marL="404783" indent="-253982">
              <a:tabLst/>
              <a:defRPr sz="2400" baseline="0">
                <a:solidFill>
                  <a:schemeClr val="tx1">
                    <a:lumMod val="65000"/>
                    <a:lumOff val="35000"/>
                  </a:schemeClr>
                </a:solidFill>
              </a:defRPr>
            </a:lvl2pPr>
            <a:lvl3pPr marL="515899" indent="-228584">
              <a:tabLst/>
              <a:defRPr sz="2000" baseline="0">
                <a:solidFill>
                  <a:schemeClr val="tx1">
                    <a:lumMod val="65000"/>
                    <a:lumOff val="35000"/>
                  </a:schemeClr>
                </a:solidFill>
              </a:defRPr>
            </a:lvl3pPr>
            <a:lvl4pPr marL="690512" indent="-265093">
              <a:tabLst/>
              <a:defRPr sz="1600" baseline="0">
                <a:solidFill>
                  <a:schemeClr val="tx1">
                    <a:lumMod val="65000"/>
                    <a:lumOff val="35000"/>
                  </a:schemeClr>
                </a:solidFill>
              </a:defRPr>
            </a:lvl4pPr>
            <a:lvl5pPr marL="801628" indent="-239695">
              <a:tabLst/>
              <a:defRPr sz="1400" baseline="0">
                <a:solidFill>
                  <a:schemeClr val="tx1">
                    <a:lumMod val="65000"/>
                    <a:lumOff val="3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1/11/25</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3801555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lvl1pPr>
              <a:defRPr sz="4200" baseline="0"/>
            </a:lvl1pPr>
          </a:lstStyle>
          <a:p>
            <a:r>
              <a:rPr lang="en-US" dirty="0"/>
              <a:t>Click to edit Master title style</a:t>
            </a:r>
          </a:p>
        </p:txBody>
      </p:sp>
      <p:sp>
        <p:nvSpPr>
          <p:cNvPr id="3" name="Content Placeholder 2"/>
          <p:cNvSpPr>
            <a:spLocks noGrp="1"/>
          </p:cNvSpPr>
          <p:nvPr>
            <p:ph idx="1"/>
          </p:nvPr>
        </p:nvSpPr>
        <p:spPr>
          <a:xfrm>
            <a:off x="1097285" y="1600200"/>
            <a:ext cx="10058401" cy="4572000"/>
          </a:xfrm>
        </p:spPr>
        <p:txBody>
          <a:bodyPr/>
          <a:lstStyle>
            <a:lvl1pPr marL="7938" indent="-7938">
              <a:buNone/>
              <a:tabLst/>
              <a:defRPr sz="2800" baseline="0">
                <a:solidFill>
                  <a:schemeClr val="tx1">
                    <a:lumMod val="75000"/>
                    <a:lumOff val="25000"/>
                  </a:schemeClr>
                </a:solidFill>
              </a:defRPr>
            </a:lvl1pPr>
            <a:lvl2pPr marL="404783" indent="-253982">
              <a:tabLst/>
              <a:defRPr sz="2400" baseline="0">
                <a:solidFill>
                  <a:schemeClr val="tx1">
                    <a:lumMod val="75000"/>
                    <a:lumOff val="25000"/>
                  </a:schemeClr>
                </a:solidFill>
              </a:defRPr>
            </a:lvl2pPr>
            <a:lvl3pPr marL="515899" indent="-228584">
              <a:tabLst/>
              <a:defRPr sz="2000" baseline="0">
                <a:solidFill>
                  <a:schemeClr val="tx1">
                    <a:lumMod val="75000"/>
                    <a:lumOff val="25000"/>
                  </a:schemeClr>
                </a:solidFill>
              </a:defRPr>
            </a:lvl3pPr>
            <a:lvl4pPr marL="690512" indent="-265093">
              <a:tabLst/>
              <a:defRPr sz="1600" baseline="0">
                <a:solidFill>
                  <a:schemeClr val="tx1">
                    <a:lumMod val="75000"/>
                    <a:lumOff val="25000"/>
                  </a:schemeClr>
                </a:solidFill>
              </a:defRPr>
            </a:lvl4pPr>
            <a:lvl5pPr marL="801628" indent="-239695">
              <a:tabLst/>
              <a:defRPr sz="1400" baseline="0">
                <a:solidFill>
                  <a:schemeClr val="tx1">
                    <a:lumMod val="75000"/>
                    <a:lumOff val="25000"/>
                  </a:schemeClr>
                </a:solidFill>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1/11/25</a:t>
            </a:fld>
            <a:endParaRPr lang="en-US"/>
          </a:p>
        </p:txBody>
      </p:sp>
      <p:sp>
        <p:nvSpPr>
          <p:cNvPr id="5" name="Footer Placeholder 4"/>
          <p:cNvSpPr>
            <a:spLocks noGrp="1"/>
          </p:cNvSpPr>
          <p:nvPr>
            <p:ph type="ftr" sz="quarter" idx="11"/>
          </p:nvPr>
        </p:nvSpPr>
        <p:spPr>
          <a:xfrm>
            <a:off x="3686187" y="6705607"/>
            <a:ext cx="4822804" cy="119311"/>
          </a:xfrm>
        </p:spPr>
        <p:txBody>
          <a:bodyPr/>
          <a:lstStyle>
            <a:lvl1pPr>
              <a:defRPr sz="600">
                <a:solidFill>
                  <a:schemeClr val="tx1"/>
                </a:solidFill>
              </a:defRPr>
            </a:lvl1pPr>
          </a:lstStyle>
          <a:p>
            <a:r>
              <a:rPr lang="en-US" dirty="0"/>
              <a:t>Slides adapted from Jure </a:t>
            </a:r>
            <a:r>
              <a:rPr lang="en-US" dirty="0" err="1"/>
              <a:t>Leskovec</a:t>
            </a:r>
            <a:endParaRPr lang="en-US" sz="525"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79825534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43"/>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1/11/25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313932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7"/>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6"/>
            <a:ext cx="4937760" cy="736283"/>
          </a:xfrm>
        </p:spPr>
        <p:txBody>
          <a:bodyPr lIns="91440" rIns="91440" anchor="ctr">
            <a:normAutofit/>
          </a:bodyPr>
          <a:lstStyle>
            <a:lvl1pPr marL="0" indent="0">
              <a:buNone/>
              <a:defRPr sz="1500" b="0" cap="all" baseline="0">
                <a:solidFill>
                  <a:schemeClr val="tx2"/>
                </a:solidFill>
              </a:defRPr>
            </a:lvl1pPr>
            <a:lvl2pPr marL="342874" indent="0">
              <a:buNone/>
              <a:defRPr sz="1500" b="1"/>
            </a:lvl2pPr>
            <a:lvl3pPr marL="685750" indent="0">
              <a:buNone/>
              <a:defRPr sz="1351" b="1"/>
            </a:lvl3pPr>
            <a:lvl4pPr marL="1028624" indent="0">
              <a:buNone/>
              <a:defRPr sz="1200" b="1"/>
            </a:lvl4pPr>
            <a:lvl5pPr marL="1371498" indent="0">
              <a:buNone/>
              <a:defRPr sz="1200" b="1"/>
            </a:lvl5pPr>
            <a:lvl6pPr marL="1714372" indent="0">
              <a:buNone/>
              <a:defRPr sz="1200" b="1"/>
            </a:lvl6pPr>
            <a:lvl7pPr marL="2057246" indent="0">
              <a:buNone/>
              <a:defRPr sz="1200" b="1"/>
            </a:lvl7pPr>
            <a:lvl8pPr marL="2400120" indent="0">
              <a:buNone/>
              <a:defRPr sz="1200" b="1"/>
            </a:lvl8pPr>
            <a:lvl9pPr marL="2742994"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1/11/25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1184223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41"/>
            <a:ext cx="5386917"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73" y="1671641"/>
            <a:ext cx="5389033" cy="639763"/>
          </a:xfrm>
        </p:spPr>
        <p:txBody>
          <a:bodyPr anchor="b"/>
          <a:lstStyle>
            <a:lvl1pPr marL="0" indent="0">
              <a:buNone/>
              <a:defRPr sz="2400" b="1"/>
            </a:lvl1pPr>
            <a:lvl2pPr marL="457167" indent="0">
              <a:buNone/>
              <a:defRPr sz="2000" b="1"/>
            </a:lvl2pPr>
            <a:lvl3pPr marL="914333" indent="0">
              <a:buNone/>
              <a:defRPr sz="1800" b="1"/>
            </a:lvl3pPr>
            <a:lvl4pPr marL="1371498" indent="0">
              <a:buNone/>
              <a:defRPr sz="1600" b="1"/>
            </a:lvl4pPr>
            <a:lvl5pPr marL="1828664" indent="0">
              <a:buNone/>
              <a:defRPr sz="1600" b="1"/>
            </a:lvl5pPr>
            <a:lvl6pPr marL="2285830" indent="0">
              <a:buNone/>
              <a:defRPr sz="1600" b="1"/>
            </a:lvl6pPr>
            <a:lvl7pPr marL="2742994" indent="0">
              <a:buNone/>
              <a:defRPr sz="1600" b="1"/>
            </a:lvl7pPr>
            <a:lvl8pPr marL="3200160" indent="0">
              <a:buNone/>
              <a:defRPr sz="1600" b="1"/>
            </a:lvl8pPr>
            <a:lvl9pPr marL="365732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990173" y="2311400"/>
            <a:ext cx="5389033" cy="3962400"/>
          </a:xfrm>
        </p:spPr>
        <p:txBody>
          <a:bodyPr/>
          <a:lstStyle>
            <a:lvl1pPr>
              <a:defRPr sz="2400"/>
            </a:lvl1pPr>
            <a:lvl2pPr>
              <a:defRPr sz="20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1" y="3398527"/>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18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1361262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3"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5" y="731520"/>
            <a:ext cx="6679191" cy="5257800"/>
          </a:xfrm>
        </p:spPr>
        <p:txBody>
          <a:bodyPr/>
          <a:lstStyle>
            <a:lvl1pPr>
              <a:defRPr sz="3200" baseline="0">
                <a:solidFill>
                  <a:schemeClr val="accent2"/>
                </a:solidFill>
              </a:defRPr>
            </a:lvl1pPr>
            <a:lvl2pPr>
              <a:defRPr sz="2800" baseline="0">
                <a:solidFill>
                  <a:schemeClr val="accent2"/>
                </a:solidFill>
              </a:defRPr>
            </a:lvl2pPr>
            <a:lvl3pPr>
              <a:defRPr sz="24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3"/>
            <a:ext cx="3200400" cy="3379124"/>
          </a:xfrm>
        </p:spPr>
        <p:txBody>
          <a:bodyPr lIns="91440" rIns="91440">
            <a:normAutofit/>
          </a:bodyPr>
          <a:lstStyle>
            <a:lvl1pPr marL="0" indent="0">
              <a:buNone/>
              <a:defRPr sz="1125">
                <a:solidFill>
                  <a:srgbClr val="FFFFFF"/>
                </a:solidFill>
              </a:defRPr>
            </a:lvl1pPr>
            <a:lvl2pPr marL="342874" indent="0">
              <a:buNone/>
              <a:defRPr sz="900"/>
            </a:lvl2pPr>
            <a:lvl3pPr marL="685750" indent="0">
              <a:buNone/>
              <a:defRPr sz="751"/>
            </a:lvl3pPr>
            <a:lvl4pPr marL="1028624" indent="0">
              <a:buNone/>
              <a:defRPr sz="675"/>
            </a:lvl4pPr>
            <a:lvl5pPr marL="1371498" indent="0">
              <a:buNone/>
              <a:defRPr sz="675"/>
            </a:lvl5pPr>
            <a:lvl6pPr marL="1714372" indent="0">
              <a:buNone/>
              <a:defRPr sz="675"/>
            </a:lvl6pPr>
            <a:lvl7pPr marL="2057246" indent="0">
              <a:buNone/>
              <a:defRPr sz="675"/>
            </a:lvl7pPr>
            <a:lvl8pPr marL="2400120" indent="0">
              <a:buNone/>
              <a:defRPr sz="675"/>
            </a:lvl8pPr>
            <a:lvl9pPr marL="2742994" indent="0">
              <a:buNone/>
              <a:defRPr sz="675"/>
            </a:lvl9pPr>
          </a:lstStyle>
          <a:p>
            <a:pPr lvl="0"/>
            <a:r>
              <a:rPr lang="en-US"/>
              <a:t>Click to edit Master text styles</a:t>
            </a:r>
          </a:p>
        </p:txBody>
      </p:sp>
      <p:sp>
        <p:nvSpPr>
          <p:cNvPr id="5" name="Date Placeholder 4"/>
          <p:cNvSpPr>
            <a:spLocks noGrp="1"/>
          </p:cNvSpPr>
          <p:nvPr>
            <p:ph type="dt" sz="half" idx="10"/>
          </p:nvPr>
        </p:nvSpPr>
        <p:spPr>
          <a:xfrm>
            <a:off x="465518" y="6459791"/>
            <a:ext cx="2618511" cy="365125"/>
          </a:xfrm>
        </p:spPr>
        <p:txBody>
          <a:bodyPr/>
          <a:lstStyle>
            <a:lvl1pPr algn="l">
              <a:defRPr/>
            </a:lvl1pPr>
          </a:lstStyle>
          <a:p>
            <a:fld id="{240CDC23-E565-C848-9AF6-12BD09C53D91}" type="datetimeFigureOut">
              <a:rPr lang="en-US" smtClean="0"/>
              <a:t>1/11/25</a:t>
            </a:fld>
            <a:endParaRPr lang="en-US"/>
          </a:p>
        </p:txBody>
      </p:sp>
      <p:sp>
        <p:nvSpPr>
          <p:cNvPr id="6" name="Footer Placeholder 5"/>
          <p:cNvSpPr>
            <a:spLocks noGrp="1"/>
          </p:cNvSpPr>
          <p:nvPr>
            <p:ph type="ftr" sz="quarter" idx="11"/>
          </p:nvPr>
        </p:nvSpPr>
        <p:spPr>
          <a:xfrm>
            <a:off x="4800600" y="6459791"/>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14012690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4"/>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3"/>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7"/>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7" y="6459791"/>
            <a:ext cx="2472271" cy="365125"/>
          </a:xfrm>
          <a:prstGeom prst="rect">
            <a:avLst/>
          </a:prstGeom>
        </p:spPr>
        <p:txBody>
          <a:bodyPr vert="horz" lIns="91440" tIns="45720" rIns="91440" bIns="45720" rtlCol="0" anchor="ctr"/>
          <a:lstStyle>
            <a:lvl1pPr algn="l">
              <a:defRPr sz="675">
                <a:solidFill>
                  <a:srgbClr val="FFFFFF"/>
                </a:solidFill>
              </a:defRPr>
            </a:lvl1pPr>
          </a:lstStyle>
          <a:p>
            <a:fld id="{240CDC23-E565-C848-9AF6-12BD09C53D91}" type="datetimeFigureOut">
              <a:rPr lang="en-US" smtClean="0"/>
              <a:t>1/11/25</a:t>
            </a:fld>
            <a:endParaRPr lang="en-US"/>
          </a:p>
        </p:txBody>
      </p:sp>
      <p:sp>
        <p:nvSpPr>
          <p:cNvPr id="5" name="Footer Placeholder 4"/>
          <p:cNvSpPr>
            <a:spLocks noGrp="1"/>
          </p:cNvSpPr>
          <p:nvPr>
            <p:ph type="ftr" sz="quarter" idx="3"/>
          </p:nvPr>
        </p:nvSpPr>
        <p:spPr>
          <a:xfrm>
            <a:off x="3686187" y="6459791"/>
            <a:ext cx="4822804" cy="365125"/>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5" y="6459791"/>
            <a:ext cx="1312025" cy="365125"/>
          </a:xfrm>
          <a:prstGeom prst="rect">
            <a:avLst/>
          </a:prstGeom>
        </p:spPr>
        <p:txBody>
          <a:bodyPr vert="horz" lIns="91440" tIns="45720" rIns="91440" bIns="45720" rtlCol="0" anchor="ctr"/>
          <a:lstStyle>
            <a:lvl1pPr algn="r">
              <a:defRPr sz="788">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3869977968"/>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Lst>
  <p:txStyles>
    <p:titleStyle>
      <a:lvl1pPr algn="l" defTabSz="685750" rtl="0" eaLnBrk="1" latinLnBrk="0" hangingPunct="1">
        <a:lnSpc>
          <a:spcPct val="85000"/>
        </a:lnSpc>
        <a:spcBef>
          <a:spcPct val="0"/>
        </a:spcBef>
        <a:buNone/>
        <a:defRPr sz="3600" kern="1200" spc="-37" baseline="0">
          <a:solidFill>
            <a:schemeClr val="tx1">
              <a:lumMod val="75000"/>
              <a:lumOff val="25000"/>
            </a:schemeClr>
          </a:solidFill>
          <a:latin typeface="+mj-lt"/>
          <a:ea typeface="+mj-ea"/>
          <a:cs typeface="+mj-cs"/>
        </a:defRPr>
      </a:lvl1pPr>
    </p:titleStyle>
    <p:bodyStyle>
      <a:lvl1pPr marL="68576" indent="-68576" algn="l" defTabSz="685750" rtl="0" eaLnBrk="1" latinLnBrk="0" hangingPunct="1">
        <a:lnSpc>
          <a:spcPct val="90000"/>
        </a:lnSpc>
        <a:spcBef>
          <a:spcPts val="900"/>
        </a:spcBef>
        <a:spcAft>
          <a:spcPts val="151"/>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15" indent="-137150" algn="l" defTabSz="685750" rtl="0" eaLnBrk="1" latinLnBrk="0" hangingPunct="1">
        <a:lnSpc>
          <a:spcPct val="90000"/>
        </a:lnSpc>
        <a:spcBef>
          <a:spcPts val="151"/>
        </a:spcBef>
        <a:spcAft>
          <a:spcPts val="300"/>
        </a:spcAft>
        <a:buClr>
          <a:schemeClr val="accent1"/>
        </a:buClr>
        <a:buFont typeface="Calibri" pitchFamily="34" charset="0"/>
        <a:buChar char="◦"/>
        <a:defRPr sz="1351" kern="1200">
          <a:solidFill>
            <a:schemeClr val="tx1">
              <a:lumMod val="75000"/>
              <a:lumOff val="25000"/>
            </a:schemeClr>
          </a:solidFill>
          <a:latin typeface="+mn-lt"/>
          <a:ea typeface="+mn-ea"/>
          <a:cs typeface="+mn-cs"/>
        </a:defRPr>
      </a:lvl2pPr>
      <a:lvl3pPr marL="42516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3pPr>
      <a:lvl4pPr marL="562315"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4pPr>
      <a:lvl5pPr marL="699464" indent="-137150"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5pPr>
      <a:lvl6pPr marL="82493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6pPr>
      <a:lvl7pPr marL="974928"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7pPr>
      <a:lvl8pPr marL="1124916"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8pPr>
      <a:lvl9pPr marL="1274905" indent="-171438" algn="l" defTabSz="685750" rtl="0" eaLnBrk="1" latinLnBrk="0" hangingPunct="1">
        <a:lnSpc>
          <a:spcPct val="90000"/>
        </a:lnSpc>
        <a:spcBef>
          <a:spcPts val="151"/>
        </a:spcBef>
        <a:spcAft>
          <a:spcPts val="300"/>
        </a:spcAft>
        <a:buClr>
          <a:schemeClr val="accent1"/>
        </a:buClr>
        <a:buFont typeface="Calibri" pitchFamily="34" charset="0"/>
        <a:buChar char="◦"/>
        <a:defRPr sz="1051" kern="1200">
          <a:solidFill>
            <a:schemeClr val="tx1">
              <a:lumMod val="75000"/>
              <a:lumOff val="25000"/>
            </a:schemeClr>
          </a:solidFill>
          <a:latin typeface="+mn-lt"/>
          <a:ea typeface="+mn-ea"/>
          <a:cs typeface="+mn-cs"/>
        </a:defRPr>
      </a:lvl9pPr>
    </p:bodyStyle>
    <p:otherStyle>
      <a:defPPr>
        <a:defRPr lang="en-US"/>
      </a:defPPr>
      <a:lvl1pPr marL="0" algn="l" defTabSz="685750" rtl="0" eaLnBrk="1" latinLnBrk="0" hangingPunct="1">
        <a:defRPr sz="1351" kern="1200">
          <a:solidFill>
            <a:schemeClr val="tx1"/>
          </a:solidFill>
          <a:latin typeface="+mn-lt"/>
          <a:ea typeface="+mn-ea"/>
          <a:cs typeface="+mn-cs"/>
        </a:defRPr>
      </a:lvl1pPr>
      <a:lvl2pPr marL="342874" algn="l" defTabSz="685750" rtl="0" eaLnBrk="1" latinLnBrk="0" hangingPunct="1">
        <a:defRPr sz="1351" kern="1200">
          <a:solidFill>
            <a:schemeClr val="tx1"/>
          </a:solidFill>
          <a:latin typeface="+mn-lt"/>
          <a:ea typeface="+mn-ea"/>
          <a:cs typeface="+mn-cs"/>
        </a:defRPr>
      </a:lvl2pPr>
      <a:lvl3pPr marL="685750" algn="l" defTabSz="685750" rtl="0" eaLnBrk="1" latinLnBrk="0" hangingPunct="1">
        <a:defRPr sz="1351" kern="1200">
          <a:solidFill>
            <a:schemeClr val="tx1"/>
          </a:solidFill>
          <a:latin typeface="+mn-lt"/>
          <a:ea typeface="+mn-ea"/>
          <a:cs typeface="+mn-cs"/>
        </a:defRPr>
      </a:lvl3pPr>
      <a:lvl4pPr marL="1028624" algn="l" defTabSz="685750" rtl="0" eaLnBrk="1" latinLnBrk="0" hangingPunct="1">
        <a:defRPr sz="1351" kern="1200">
          <a:solidFill>
            <a:schemeClr val="tx1"/>
          </a:solidFill>
          <a:latin typeface="+mn-lt"/>
          <a:ea typeface="+mn-ea"/>
          <a:cs typeface="+mn-cs"/>
        </a:defRPr>
      </a:lvl4pPr>
      <a:lvl5pPr marL="1371498" algn="l" defTabSz="685750" rtl="0" eaLnBrk="1" latinLnBrk="0" hangingPunct="1">
        <a:defRPr sz="1351" kern="1200">
          <a:solidFill>
            <a:schemeClr val="tx1"/>
          </a:solidFill>
          <a:latin typeface="+mn-lt"/>
          <a:ea typeface="+mn-ea"/>
          <a:cs typeface="+mn-cs"/>
        </a:defRPr>
      </a:lvl5pPr>
      <a:lvl6pPr marL="1714372" algn="l" defTabSz="685750" rtl="0" eaLnBrk="1" latinLnBrk="0" hangingPunct="1">
        <a:defRPr sz="1351" kern="1200">
          <a:solidFill>
            <a:schemeClr val="tx1"/>
          </a:solidFill>
          <a:latin typeface="+mn-lt"/>
          <a:ea typeface="+mn-ea"/>
          <a:cs typeface="+mn-cs"/>
        </a:defRPr>
      </a:lvl6pPr>
      <a:lvl7pPr marL="2057246" algn="l" defTabSz="685750" rtl="0" eaLnBrk="1" latinLnBrk="0" hangingPunct="1">
        <a:defRPr sz="1351" kern="1200">
          <a:solidFill>
            <a:schemeClr val="tx1"/>
          </a:solidFill>
          <a:latin typeface="+mn-lt"/>
          <a:ea typeface="+mn-ea"/>
          <a:cs typeface="+mn-cs"/>
        </a:defRPr>
      </a:lvl7pPr>
      <a:lvl8pPr marL="2400120" algn="l" defTabSz="685750" rtl="0" eaLnBrk="1" latinLnBrk="0" hangingPunct="1">
        <a:defRPr sz="1351" kern="1200">
          <a:solidFill>
            <a:schemeClr val="tx1"/>
          </a:solidFill>
          <a:latin typeface="+mn-lt"/>
          <a:ea typeface="+mn-ea"/>
          <a:cs typeface="+mn-cs"/>
        </a:defRPr>
      </a:lvl8pPr>
      <a:lvl9pPr marL="2742994" algn="l" defTabSz="685750"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1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26.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slideLayout" Target="../slideLayouts/slideLayout2.xml"/><Relationship Id="rId4" Type="http://schemas.openxmlformats.org/officeDocument/2006/relationships/image" Target="../media/image52.emf"/></Relationships>
</file>

<file path=ppt/slides/_rels/slide58.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5"/>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Simple Recurrent Networks (RNNs or Elman Nets)</a:t>
            </a:r>
          </a:p>
        </p:txBody>
      </p:sp>
      <p:sp>
        <p:nvSpPr>
          <p:cNvPr id="3" name="Text Placeholder 2">
            <a:extLst>
              <a:ext uri="{FF2B5EF4-FFF2-40B4-BE49-F238E27FC236}">
                <a16:creationId xmlns:a16="http://schemas.microsoft.com/office/drawing/2014/main" id="{51FD0C09-EFC7-684F-8EDB-3D513508F962}"/>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2655036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4F413-A8D1-0272-51DC-ABB33F8761DE}"/>
              </a:ext>
            </a:extLst>
          </p:cNvPr>
          <p:cNvSpPr>
            <a:spLocks noGrp="1"/>
          </p:cNvSpPr>
          <p:nvPr>
            <p:ph type="title"/>
          </p:nvPr>
        </p:nvSpPr>
        <p:spPr/>
        <p:txBody>
          <a:bodyPr/>
          <a:lstStyle/>
          <a:p>
            <a:r>
              <a:rPr lang="en-US" dirty="0"/>
              <a:t>Unrolling in time (2)</a:t>
            </a:r>
          </a:p>
        </p:txBody>
      </p:sp>
      <p:sp>
        <p:nvSpPr>
          <p:cNvPr id="3" name="Content Placeholder 2">
            <a:extLst>
              <a:ext uri="{FF2B5EF4-FFF2-40B4-BE49-F238E27FC236}">
                <a16:creationId xmlns:a16="http://schemas.microsoft.com/office/drawing/2014/main" id="{A7914503-5B76-0BCF-C3C5-6743663C2A84}"/>
              </a:ext>
            </a:extLst>
          </p:cNvPr>
          <p:cNvSpPr>
            <a:spLocks noGrp="1"/>
          </p:cNvSpPr>
          <p:nvPr>
            <p:ph idx="1"/>
          </p:nvPr>
        </p:nvSpPr>
        <p:spPr>
          <a:xfrm>
            <a:off x="1097285" y="3429000"/>
            <a:ext cx="10637515" cy="6857999"/>
          </a:xfrm>
        </p:spPr>
        <p:txBody>
          <a:bodyPr>
            <a:normAutofit/>
          </a:bodyPr>
          <a:lstStyle/>
          <a:p>
            <a:r>
              <a:rPr lang="en-US" sz="3200" dirty="0">
                <a:effectLst/>
                <a:latin typeface="Calibri" panose="020F0502020204030204" pitchFamily="34" charset="0"/>
                <a:cs typeface="Calibri" panose="020F0502020204030204" pitchFamily="34" charset="0"/>
              </a:rPr>
              <a:t>We unroll a recurrent network into a feedforward computational graph eliminating recurrence</a:t>
            </a:r>
          </a:p>
          <a:p>
            <a:pPr marL="514350" indent="-514350">
              <a:buFont typeface="+mj-lt"/>
              <a:buAutoNum type="arabicPeriod"/>
            </a:pPr>
            <a:r>
              <a:rPr lang="en-US" sz="3200" dirty="0">
                <a:effectLst/>
                <a:latin typeface="Calibri" panose="020F0502020204030204" pitchFamily="34" charset="0"/>
                <a:cs typeface="Calibri" panose="020F0502020204030204" pitchFamily="34" charset="0"/>
              </a:rPr>
              <a:t>Given an input sequence, </a:t>
            </a:r>
          </a:p>
          <a:p>
            <a:pPr marL="514350" indent="-514350">
              <a:buFont typeface="+mj-lt"/>
              <a:buAutoNum type="arabicPeriod"/>
            </a:pPr>
            <a:r>
              <a:rPr lang="en-US" sz="3200" dirty="0">
                <a:latin typeface="Calibri" panose="020F0502020204030204" pitchFamily="34" charset="0"/>
                <a:cs typeface="Calibri" panose="020F0502020204030204" pitchFamily="34" charset="0"/>
              </a:rPr>
              <a:t>G</a:t>
            </a:r>
            <a:r>
              <a:rPr lang="en-US" sz="3200" dirty="0">
                <a:effectLst/>
                <a:latin typeface="Calibri" panose="020F0502020204030204" pitchFamily="34" charset="0"/>
                <a:cs typeface="Calibri" panose="020F0502020204030204" pitchFamily="34" charset="0"/>
              </a:rPr>
              <a:t>enerate an unrolled feedforward network specific to input </a:t>
            </a:r>
          </a:p>
          <a:p>
            <a:pPr marL="514350" indent="-514350">
              <a:buFont typeface="+mj-lt"/>
              <a:buAutoNum type="arabicPeriod"/>
            </a:pPr>
            <a:r>
              <a:rPr lang="en-US" sz="3200" dirty="0">
                <a:effectLst/>
                <a:latin typeface="Calibri" panose="020F0502020204030204" pitchFamily="34" charset="0"/>
                <a:cs typeface="Calibri" panose="020F0502020204030204" pitchFamily="34" charset="0"/>
              </a:rPr>
              <a:t>Use graph to train </a:t>
            </a:r>
            <a:r>
              <a:rPr lang="en-US" sz="3200" dirty="0">
                <a:latin typeface="Calibri" panose="020F0502020204030204" pitchFamily="34" charset="0"/>
                <a:cs typeface="Calibri" panose="020F0502020204030204" pitchFamily="34" charset="0"/>
              </a:rPr>
              <a:t>weights directly </a:t>
            </a:r>
            <a:r>
              <a:rPr lang="en-US" sz="3200" dirty="0">
                <a:effectLst/>
                <a:latin typeface="Calibri" panose="020F0502020204030204" pitchFamily="34" charset="0"/>
                <a:cs typeface="Calibri" panose="020F0502020204030204" pitchFamily="34" charset="0"/>
              </a:rPr>
              <a:t>via ordinary backprop (or can do forward inference)</a:t>
            </a:r>
            <a:endParaRPr lang="en-US" sz="32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7A11C9FB-27FD-68FC-5050-B2C1E3DBBE48}"/>
              </a:ext>
            </a:extLst>
          </p:cNvPr>
          <p:cNvPicPr>
            <a:picLocks noChangeAspect="1"/>
          </p:cNvPicPr>
          <p:nvPr/>
        </p:nvPicPr>
        <p:blipFill>
          <a:blip r:embed="rId2"/>
          <a:stretch>
            <a:fillRect/>
          </a:stretch>
        </p:blipFill>
        <p:spPr>
          <a:xfrm>
            <a:off x="6595533" y="56745"/>
            <a:ext cx="5562600" cy="3397655"/>
          </a:xfrm>
          <a:prstGeom prst="rect">
            <a:avLst/>
          </a:prstGeom>
        </p:spPr>
      </p:pic>
    </p:spTree>
    <p:extLst>
      <p:ext uri="{BB962C8B-B14F-4D97-AF65-F5344CB8AC3E}">
        <p14:creationId xmlns:p14="http://schemas.microsoft.com/office/powerpoint/2010/main" val="14178125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91C8B5-E271-981A-1FDF-F38928DBD2AE}"/>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6C7F45A6-7E52-3BE9-DA8A-424339D0AC4C}"/>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A69E2256-3F92-DE51-E7C3-ABFABB505AE6}"/>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Simple Recurrent Networks (RNNs or Elman Nets)</a:t>
            </a:r>
          </a:p>
        </p:txBody>
      </p:sp>
      <p:sp>
        <p:nvSpPr>
          <p:cNvPr id="3" name="Text Placeholder 2">
            <a:extLst>
              <a:ext uri="{FF2B5EF4-FFF2-40B4-BE49-F238E27FC236}">
                <a16:creationId xmlns:a16="http://schemas.microsoft.com/office/drawing/2014/main" id="{32D9F66B-30BC-00D5-2DBD-106AFB1EDBC9}"/>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933580755"/>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A588F8-1F94-34DA-D459-3AD2E739F264}"/>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6AF3526B-4A94-5EA5-C5F6-9FDDEC3BDD19}"/>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62B75DF6-229D-B282-D656-B5C693F83D32}"/>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RNNs as Language Models</a:t>
            </a:r>
          </a:p>
        </p:txBody>
      </p:sp>
      <p:sp>
        <p:nvSpPr>
          <p:cNvPr id="3" name="Text Placeholder 2">
            <a:extLst>
              <a:ext uri="{FF2B5EF4-FFF2-40B4-BE49-F238E27FC236}">
                <a16:creationId xmlns:a16="http://schemas.microsoft.com/office/drawing/2014/main" id="{5977C1B6-C0B4-EC98-4012-EFEA51B2FD1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85130647"/>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51E675-25A6-86DE-9B24-2E00073B7B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668912-1E10-955A-5D04-846DE531F24C}"/>
              </a:ext>
            </a:extLst>
          </p:cNvPr>
          <p:cNvSpPr>
            <a:spLocks noGrp="1"/>
          </p:cNvSpPr>
          <p:nvPr>
            <p:ph type="title"/>
          </p:nvPr>
        </p:nvSpPr>
        <p:spPr/>
        <p:txBody>
          <a:bodyPr/>
          <a:lstStyle/>
          <a:p>
            <a:r>
              <a:rPr lang="en-US" dirty="0"/>
              <a:t>Reminder: Language Modeling</a:t>
            </a:r>
          </a:p>
        </p:txBody>
      </p:sp>
      <p:pic>
        <p:nvPicPr>
          <p:cNvPr id="4" name="Content Placeholder 3">
            <a:extLst>
              <a:ext uri="{FF2B5EF4-FFF2-40B4-BE49-F238E27FC236}">
                <a16:creationId xmlns:a16="http://schemas.microsoft.com/office/drawing/2014/main" id="{12B1CADC-293C-F86F-D53B-5D8C6F19F593}"/>
              </a:ext>
            </a:extLst>
          </p:cNvPr>
          <p:cNvPicPr>
            <a:picLocks noGrp="1" noChangeAspect="1"/>
          </p:cNvPicPr>
          <p:nvPr>
            <p:ph idx="1"/>
          </p:nvPr>
        </p:nvPicPr>
        <p:blipFill>
          <a:blip r:embed="rId2"/>
          <a:stretch>
            <a:fillRect/>
          </a:stretch>
        </p:blipFill>
        <p:spPr>
          <a:xfrm>
            <a:off x="1905000" y="1807108"/>
            <a:ext cx="5149850" cy="729182"/>
          </a:xfrm>
          <a:prstGeom prst="rect">
            <a:avLst/>
          </a:prstGeom>
        </p:spPr>
      </p:pic>
      <p:pic>
        <p:nvPicPr>
          <p:cNvPr id="5" name="Picture 4">
            <a:extLst>
              <a:ext uri="{FF2B5EF4-FFF2-40B4-BE49-F238E27FC236}">
                <a16:creationId xmlns:a16="http://schemas.microsoft.com/office/drawing/2014/main" id="{619F7EBE-7DE7-AA09-2E71-1F40EBED4CE5}"/>
              </a:ext>
            </a:extLst>
          </p:cNvPr>
          <p:cNvPicPr>
            <a:picLocks noChangeAspect="1"/>
          </p:cNvPicPr>
          <p:nvPr/>
        </p:nvPicPr>
        <p:blipFill>
          <a:blip r:embed="rId3"/>
          <a:stretch>
            <a:fillRect/>
          </a:stretch>
        </p:blipFill>
        <p:spPr>
          <a:xfrm>
            <a:off x="1905000" y="3276600"/>
            <a:ext cx="5149850" cy="1701690"/>
          </a:xfrm>
          <a:prstGeom prst="rect">
            <a:avLst/>
          </a:prstGeom>
        </p:spPr>
      </p:pic>
    </p:spTree>
    <p:extLst>
      <p:ext uri="{BB962C8B-B14F-4D97-AF65-F5344CB8AC3E}">
        <p14:creationId xmlns:p14="http://schemas.microsoft.com/office/powerpoint/2010/main" val="34077009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B3CF80-75BF-59E9-C7AE-9217CA949A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C0006F-9F4A-477F-1D98-35445353ED65}"/>
              </a:ext>
            </a:extLst>
          </p:cNvPr>
          <p:cNvSpPr>
            <a:spLocks noGrp="1"/>
          </p:cNvSpPr>
          <p:nvPr>
            <p:ph type="title"/>
          </p:nvPr>
        </p:nvSpPr>
        <p:spPr>
          <a:xfrm>
            <a:off x="1097280" y="159603"/>
            <a:ext cx="10561320" cy="907196"/>
          </a:xfrm>
        </p:spPr>
        <p:txBody>
          <a:bodyPr>
            <a:normAutofit fontScale="90000"/>
          </a:bodyPr>
          <a:lstStyle/>
          <a:p>
            <a:r>
              <a:rPr lang="en-US" dirty="0"/>
              <a:t>The size of the conditioning context for different LMs</a:t>
            </a:r>
          </a:p>
        </p:txBody>
      </p:sp>
      <p:sp>
        <p:nvSpPr>
          <p:cNvPr id="7" name="Content Placeholder 6">
            <a:extLst>
              <a:ext uri="{FF2B5EF4-FFF2-40B4-BE49-F238E27FC236}">
                <a16:creationId xmlns:a16="http://schemas.microsoft.com/office/drawing/2014/main" id="{8DF0F956-7EBA-3D16-F04D-FA1CD375FB2A}"/>
              </a:ext>
            </a:extLst>
          </p:cNvPr>
          <p:cNvSpPr>
            <a:spLocks noGrp="1"/>
          </p:cNvSpPr>
          <p:nvPr>
            <p:ph idx="1"/>
          </p:nvPr>
        </p:nvSpPr>
        <p:spPr>
          <a:xfrm>
            <a:off x="1097279" y="1642646"/>
            <a:ext cx="11094721" cy="5215353"/>
          </a:xfrm>
        </p:spPr>
        <p:txBody>
          <a:bodyPr>
            <a:normAutofit/>
          </a:bodyPr>
          <a:lstStyle/>
          <a:p>
            <a:r>
              <a:rPr lang="en-US" sz="3200" b="1" dirty="0">
                <a:effectLst/>
                <a:latin typeface="Calibri" panose="020F0502020204030204" pitchFamily="34" charset="0"/>
                <a:cs typeface="Calibri" panose="020F0502020204030204" pitchFamily="34" charset="0"/>
              </a:rPr>
              <a:t>The n-gram LM</a:t>
            </a:r>
            <a:r>
              <a:rPr lang="en-US" sz="3200" dirty="0">
                <a:effectLst/>
                <a:latin typeface="Calibri" panose="020F0502020204030204" pitchFamily="34" charset="0"/>
                <a:cs typeface="Calibri" panose="020F0502020204030204" pitchFamily="34" charset="0"/>
              </a:rPr>
              <a:t>: </a:t>
            </a:r>
          </a:p>
          <a:p>
            <a:r>
              <a:rPr lang="en-US" sz="3200" dirty="0">
                <a:latin typeface="Calibri" panose="020F0502020204030204" pitchFamily="34" charset="0"/>
                <a:cs typeface="Calibri" panose="020F0502020204030204" pitchFamily="34" charset="0"/>
              </a:rPr>
              <a:t>	C</a:t>
            </a:r>
            <a:r>
              <a:rPr lang="en-US" sz="3200" dirty="0">
                <a:effectLst/>
                <a:latin typeface="Calibri" panose="020F0502020204030204" pitchFamily="34" charset="0"/>
                <a:cs typeface="Calibri" panose="020F0502020204030204" pitchFamily="34" charset="0"/>
              </a:rPr>
              <a:t>ontext size is the  </a:t>
            </a:r>
            <a:r>
              <a:rPr lang="en-US" sz="3200" i="1" dirty="0">
                <a:effectLst/>
                <a:latin typeface="Calibri" panose="020F0502020204030204" pitchFamily="34" charset="0"/>
                <a:cs typeface="Calibri" panose="020F0502020204030204" pitchFamily="34" charset="0"/>
              </a:rPr>
              <a:t>n </a:t>
            </a:r>
            <a:r>
              <a:rPr lang="en-US" sz="3200" dirty="0">
                <a:effectLst/>
                <a:latin typeface="Calibri" panose="020F0502020204030204" pitchFamily="34" charset="0"/>
                <a:cs typeface="Calibri" panose="020F0502020204030204" pitchFamily="34" charset="0"/>
              </a:rPr>
              <a:t>− 1 prior words we condition on.</a:t>
            </a:r>
          </a:p>
          <a:p>
            <a:r>
              <a:rPr lang="en-US" sz="3200" dirty="0">
                <a:effectLst/>
                <a:latin typeface="Calibri" panose="020F0502020204030204" pitchFamily="34" charset="0"/>
                <a:cs typeface="Calibri" panose="020F0502020204030204" pitchFamily="34" charset="0"/>
              </a:rPr>
              <a:t> </a:t>
            </a:r>
          </a:p>
          <a:p>
            <a:r>
              <a:rPr lang="en-US" sz="3200" b="1" dirty="0">
                <a:latin typeface="Calibri" panose="020F0502020204030204" pitchFamily="34" charset="0"/>
                <a:cs typeface="Calibri" panose="020F0502020204030204" pitchFamily="34" charset="0"/>
              </a:rPr>
              <a:t>The feedforward LM</a:t>
            </a:r>
            <a:r>
              <a:rPr lang="en-US" sz="3200" dirty="0">
                <a:latin typeface="Calibri" panose="020F0502020204030204" pitchFamily="34" charset="0"/>
                <a:cs typeface="Calibri" panose="020F0502020204030204" pitchFamily="34" charset="0"/>
              </a:rPr>
              <a:t>: </a:t>
            </a:r>
          </a:p>
          <a:p>
            <a:r>
              <a:rPr lang="en-US" sz="3200" dirty="0">
                <a:effectLst/>
                <a:latin typeface="Calibri" panose="020F0502020204030204" pitchFamily="34" charset="0"/>
                <a:cs typeface="Calibri" panose="020F0502020204030204" pitchFamily="34" charset="0"/>
              </a:rPr>
              <a:t>Context is the window size.</a:t>
            </a:r>
          </a:p>
          <a:p>
            <a:endParaRPr lang="en-US" sz="3200" dirty="0">
              <a:effectLst/>
              <a:latin typeface="Calibri" panose="020F0502020204030204" pitchFamily="34" charset="0"/>
              <a:cs typeface="Calibri" panose="020F0502020204030204" pitchFamily="34" charset="0"/>
            </a:endParaRPr>
          </a:p>
          <a:p>
            <a:r>
              <a:rPr lang="en-US" sz="3200" b="1" dirty="0">
                <a:latin typeface="Calibri" panose="020F0502020204030204" pitchFamily="34" charset="0"/>
                <a:cs typeface="Calibri" panose="020F0502020204030204" pitchFamily="34" charset="0"/>
              </a:rPr>
              <a:t>The RNN LM</a:t>
            </a:r>
            <a:r>
              <a:rPr lang="en-US" sz="3200" dirty="0">
                <a:latin typeface="Calibri" panose="020F0502020204030204" pitchFamily="34" charset="0"/>
                <a:cs typeface="Calibri" panose="020F0502020204030204" pitchFamily="34" charset="0"/>
              </a:rPr>
              <a:t>:  </a:t>
            </a:r>
          </a:p>
          <a:p>
            <a:r>
              <a:rPr lang="en-US" sz="3200" dirty="0">
                <a:latin typeface="Calibri" panose="020F0502020204030204" pitchFamily="34" charset="0"/>
                <a:cs typeface="Calibri" panose="020F0502020204030204" pitchFamily="34" charset="0"/>
              </a:rPr>
              <a:t>No fixed context size;  h</a:t>
            </a:r>
            <a:r>
              <a:rPr lang="en-US" sz="4000" baseline="-25000" dirty="0">
                <a:latin typeface="Calibri" panose="020F0502020204030204" pitchFamily="34" charset="0"/>
                <a:cs typeface="Calibri" panose="020F0502020204030204" pitchFamily="34" charset="0"/>
              </a:rPr>
              <a:t>t-1</a:t>
            </a:r>
            <a:r>
              <a:rPr lang="en-US" sz="3200" dirty="0">
                <a:latin typeface="Calibri" panose="020F0502020204030204" pitchFamily="34" charset="0"/>
                <a:cs typeface="Calibri" panose="020F0502020204030204" pitchFamily="34" charset="0"/>
              </a:rPr>
              <a:t> represents entire history</a:t>
            </a:r>
          </a:p>
          <a:p>
            <a:endParaRPr lang="en-US" dirty="0"/>
          </a:p>
        </p:txBody>
      </p:sp>
    </p:spTree>
    <p:extLst>
      <p:ext uri="{BB962C8B-B14F-4D97-AF65-F5344CB8AC3E}">
        <p14:creationId xmlns:p14="http://schemas.microsoft.com/office/powerpoint/2010/main" val="2383182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96A9A-00F2-0370-87E6-D698F6C0F7AB}"/>
              </a:ext>
            </a:extLst>
          </p:cNvPr>
          <p:cNvSpPr>
            <a:spLocks noGrp="1"/>
          </p:cNvSpPr>
          <p:nvPr>
            <p:ph type="title"/>
          </p:nvPr>
        </p:nvSpPr>
        <p:spPr/>
        <p:txBody>
          <a:bodyPr/>
          <a:lstStyle/>
          <a:p>
            <a:r>
              <a:rPr lang="en-US" dirty="0"/>
              <a:t>FFN LMs vs RNN LMs</a:t>
            </a:r>
          </a:p>
        </p:txBody>
      </p:sp>
      <p:pic>
        <p:nvPicPr>
          <p:cNvPr id="5" name="Content Placeholder 4">
            <a:extLst>
              <a:ext uri="{FF2B5EF4-FFF2-40B4-BE49-F238E27FC236}">
                <a16:creationId xmlns:a16="http://schemas.microsoft.com/office/drawing/2014/main" id="{4C4A55B6-609E-AD8A-A3DC-AB8D99FBDF91}"/>
              </a:ext>
            </a:extLst>
          </p:cNvPr>
          <p:cNvPicPr>
            <a:picLocks noGrp="1" noChangeAspect="1"/>
          </p:cNvPicPr>
          <p:nvPr>
            <p:ph idx="1"/>
          </p:nvPr>
        </p:nvPicPr>
        <p:blipFill>
          <a:blip r:embed="rId3"/>
          <a:srcRect r="68515"/>
          <a:stretch/>
        </p:blipFill>
        <p:spPr>
          <a:xfrm>
            <a:off x="2313983" y="2133600"/>
            <a:ext cx="2133600" cy="3676650"/>
          </a:xfrm>
        </p:spPr>
      </p:pic>
      <p:sp>
        <p:nvSpPr>
          <p:cNvPr id="6" name="TextBox 5">
            <a:extLst>
              <a:ext uri="{FF2B5EF4-FFF2-40B4-BE49-F238E27FC236}">
                <a16:creationId xmlns:a16="http://schemas.microsoft.com/office/drawing/2014/main" id="{2683BC71-EA0E-3637-4B6C-A34CFB417139}"/>
              </a:ext>
            </a:extLst>
          </p:cNvPr>
          <p:cNvSpPr txBox="1"/>
          <p:nvPr/>
        </p:nvSpPr>
        <p:spPr>
          <a:xfrm>
            <a:off x="3048000" y="6240045"/>
            <a:ext cx="665567"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FFN</a:t>
            </a:r>
          </a:p>
        </p:txBody>
      </p:sp>
      <p:sp>
        <p:nvSpPr>
          <p:cNvPr id="7" name="TextBox 6">
            <a:extLst>
              <a:ext uri="{FF2B5EF4-FFF2-40B4-BE49-F238E27FC236}">
                <a16:creationId xmlns:a16="http://schemas.microsoft.com/office/drawing/2014/main" id="{93298C4A-82B5-39FC-9CA3-CB9CF56B19B6}"/>
              </a:ext>
            </a:extLst>
          </p:cNvPr>
          <p:cNvSpPr txBox="1"/>
          <p:nvPr/>
        </p:nvSpPr>
        <p:spPr>
          <a:xfrm>
            <a:off x="8540938" y="6251568"/>
            <a:ext cx="748923"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RNN</a:t>
            </a:r>
          </a:p>
        </p:txBody>
      </p:sp>
      <p:sp>
        <p:nvSpPr>
          <p:cNvPr id="8" name="TextBox 7">
            <a:extLst>
              <a:ext uri="{FF2B5EF4-FFF2-40B4-BE49-F238E27FC236}">
                <a16:creationId xmlns:a16="http://schemas.microsoft.com/office/drawing/2014/main" id="{F419275F-DCEA-9F65-4C9B-4E693A7F55DB}"/>
              </a:ext>
            </a:extLst>
          </p:cNvPr>
          <p:cNvSpPr txBox="1"/>
          <p:nvPr/>
        </p:nvSpPr>
        <p:spPr>
          <a:xfrm>
            <a:off x="6324600" y="5062271"/>
            <a:ext cx="574196" cy="769441"/>
          </a:xfrm>
          <a:prstGeom prst="rect">
            <a:avLst/>
          </a:prstGeom>
          <a:noFill/>
        </p:spPr>
        <p:txBody>
          <a:bodyPr wrap="none" rtlCol="0">
            <a:spAutoFit/>
          </a:bodyPr>
          <a:lstStyle/>
          <a:p>
            <a:r>
              <a:rPr lang="en-US" sz="4400" dirty="0">
                <a:latin typeface="Calibri" panose="020F0502020204030204" pitchFamily="34" charset="0"/>
                <a:cs typeface="Calibri" panose="020F0502020204030204" pitchFamily="34" charset="0"/>
              </a:rPr>
              <a:t>…</a:t>
            </a:r>
          </a:p>
        </p:txBody>
      </p:sp>
      <p:pic>
        <p:nvPicPr>
          <p:cNvPr id="9" name="Content Placeholder 4">
            <a:extLst>
              <a:ext uri="{FF2B5EF4-FFF2-40B4-BE49-F238E27FC236}">
                <a16:creationId xmlns:a16="http://schemas.microsoft.com/office/drawing/2014/main" id="{E47C923E-BF02-35B9-8B7C-3C046DF058D9}"/>
              </a:ext>
            </a:extLst>
          </p:cNvPr>
          <p:cNvPicPr>
            <a:picLocks noChangeAspect="1"/>
          </p:cNvPicPr>
          <p:nvPr/>
        </p:nvPicPr>
        <p:blipFill>
          <a:blip r:embed="rId4"/>
          <a:srcRect l="43777"/>
          <a:stretch/>
        </p:blipFill>
        <p:spPr>
          <a:xfrm>
            <a:off x="7010400" y="2133600"/>
            <a:ext cx="3810000" cy="3676650"/>
          </a:xfrm>
          <a:prstGeom prst="rect">
            <a:avLst/>
          </a:prstGeom>
        </p:spPr>
      </p:pic>
    </p:spTree>
    <p:extLst>
      <p:ext uri="{BB962C8B-B14F-4D97-AF65-F5344CB8AC3E}">
        <p14:creationId xmlns:p14="http://schemas.microsoft.com/office/powerpoint/2010/main" val="5582124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877A6-3F5A-CD3C-9A57-AA31CE6E5B04}"/>
              </a:ext>
            </a:extLst>
          </p:cNvPr>
          <p:cNvSpPr>
            <a:spLocks noGrp="1"/>
          </p:cNvSpPr>
          <p:nvPr>
            <p:ph type="title"/>
          </p:nvPr>
        </p:nvSpPr>
        <p:spPr/>
        <p:txBody>
          <a:bodyPr/>
          <a:lstStyle/>
          <a:p>
            <a:r>
              <a:rPr lang="en-US" dirty="0"/>
              <a:t>Forward inference in the RNN LM</a:t>
            </a:r>
          </a:p>
        </p:txBody>
      </p:sp>
      <p:sp>
        <p:nvSpPr>
          <p:cNvPr id="3" name="Content Placeholder 2">
            <a:extLst>
              <a:ext uri="{FF2B5EF4-FFF2-40B4-BE49-F238E27FC236}">
                <a16:creationId xmlns:a16="http://schemas.microsoft.com/office/drawing/2014/main" id="{F2B9964E-F1BA-C6F5-607F-E41AFD16468D}"/>
              </a:ext>
            </a:extLst>
          </p:cNvPr>
          <p:cNvSpPr>
            <a:spLocks noGrp="1"/>
          </p:cNvSpPr>
          <p:nvPr>
            <p:ph idx="1"/>
          </p:nvPr>
        </p:nvSpPr>
        <p:spPr/>
        <p:txBody>
          <a:bodyPr/>
          <a:lstStyle/>
          <a:p>
            <a:r>
              <a:rPr lang="en-US" dirty="0"/>
              <a:t>Given input X of of N tokens represented as one-hot vectors</a:t>
            </a:r>
          </a:p>
          <a:p>
            <a:endParaRPr lang="en-US" dirty="0"/>
          </a:p>
          <a:p>
            <a:endParaRPr lang="en-US" sz="1400" dirty="0"/>
          </a:p>
          <a:p>
            <a:r>
              <a:rPr lang="en-US" dirty="0"/>
              <a:t>Use embedding matrix to get the embedding for current token </a:t>
            </a:r>
            <a:r>
              <a:rPr lang="en-US" dirty="0" err="1"/>
              <a:t>x</a:t>
            </a:r>
            <a:r>
              <a:rPr lang="en-US" sz="4000" baseline="-25000" dirty="0" err="1"/>
              <a:t>t</a:t>
            </a:r>
            <a:endParaRPr lang="en-US" sz="4000" baseline="-25000" dirty="0"/>
          </a:p>
          <a:p>
            <a:endParaRPr lang="en-US" sz="4000" baseline="-25000" dirty="0"/>
          </a:p>
          <a:p>
            <a:r>
              <a:rPr lang="en-US" sz="4000" baseline="-25000" dirty="0"/>
              <a:t>Combine …</a:t>
            </a:r>
          </a:p>
        </p:txBody>
      </p:sp>
      <p:pic>
        <p:nvPicPr>
          <p:cNvPr id="4" name="Picture 3">
            <a:extLst>
              <a:ext uri="{FF2B5EF4-FFF2-40B4-BE49-F238E27FC236}">
                <a16:creationId xmlns:a16="http://schemas.microsoft.com/office/drawing/2014/main" id="{CA7AE0D7-CDDD-0446-C0A1-98364B84100C}"/>
              </a:ext>
            </a:extLst>
          </p:cNvPr>
          <p:cNvPicPr>
            <a:picLocks noChangeAspect="1"/>
          </p:cNvPicPr>
          <p:nvPr/>
        </p:nvPicPr>
        <p:blipFill>
          <a:blip r:embed="rId3"/>
          <a:stretch>
            <a:fillRect/>
          </a:stretch>
        </p:blipFill>
        <p:spPr>
          <a:xfrm>
            <a:off x="3539067" y="3365499"/>
            <a:ext cx="5505450" cy="2590800"/>
          </a:xfrm>
          <a:prstGeom prst="rect">
            <a:avLst/>
          </a:prstGeom>
        </p:spPr>
      </p:pic>
      <p:pic>
        <p:nvPicPr>
          <p:cNvPr id="5" name="Picture 4">
            <a:extLst>
              <a:ext uri="{FF2B5EF4-FFF2-40B4-BE49-F238E27FC236}">
                <a16:creationId xmlns:a16="http://schemas.microsoft.com/office/drawing/2014/main" id="{4D2A58E0-6F2A-1D45-B0DF-76916006231D}"/>
              </a:ext>
            </a:extLst>
          </p:cNvPr>
          <p:cNvPicPr>
            <a:picLocks noChangeAspect="1"/>
          </p:cNvPicPr>
          <p:nvPr/>
        </p:nvPicPr>
        <p:blipFill>
          <a:blip r:embed="rId4"/>
          <a:srcRect l="1428" t="9525" r="4603" b="11907"/>
          <a:stretch/>
        </p:blipFill>
        <p:spPr>
          <a:xfrm>
            <a:off x="3505200" y="2133599"/>
            <a:ext cx="4699000" cy="698501"/>
          </a:xfrm>
          <a:prstGeom prst="rect">
            <a:avLst/>
          </a:prstGeom>
        </p:spPr>
      </p:pic>
    </p:spTree>
    <p:extLst>
      <p:ext uri="{BB962C8B-B14F-4D97-AF65-F5344CB8AC3E}">
        <p14:creationId xmlns:p14="http://schemas.microsoft.com/office/powerpoint/2010/main" val="3374756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3E62F-98E1-366C-2BFF-F76F1256F391}"/>
              </a:ext>
            </a:extLst>
          </p:cNvPr>
          <p:cNvSpPr>
            <a:spLocks noGrp="1"/>
          </p:cNvSpPr>
          <p:nvPr>
            <p:ph type="title"/>
          </p:nvPr>
        </p:nvSpPr>
        <p:spPr/>
        <p:txBody>
          <a:bodyPr/>
          <a:lstStyle/>
          <a:p>
            <a:r>
              <a:rPr lang="en-US" dirty="0"/>
              <a:t>Shapes</a:t>
            </a:r>
          </a:p>
        </p:txBody>
      </p:sp>
      <p:pic>
        <p:nvPicPr>
          <p:cNvPr id="4" name="Content Placeholder 4">
            <a:extLst>
              <a:ext uri="{FF2B5EF4-FFF2-40B4-BE49-F238E27FC236}">
                <a16:creationId xmlns:a16="http://schemas.microsoft.com/office/drawing/2014/main" id="{BE9AB372-990B-4813-FEB3-F51AE4FA3220}"/>
              </a:ext>
            </a:extLst>
          </p:cNvPr>
          <p:cNvPicPr>
            <a:picLocks noGrp="1" noChangeAspect="1"/>
          </p:cNvPicPr>
          <p:nvPr>
            <p:ph idx="1"/>
          </p:nvPr>
        </p:nvPicPr>
        <p:blipFill>
          <a:blip r:embed="rId2"/>
          <a:srcRect l="66277" r="-1"/>
          <a:stretch/>
        </p:blipFill>
        <p:spPr>
          <a:xfrm>
            <a:off x="3886200" y="-112095"/>
            <a:ext cx="3917938" cy="6303345"/>
          </a:xfrm>
          <a:prstGeom prst="rect">
            <a:avLst/>
          </a:prstGeom>
        </p:spPr>
      </p:pic>
      <p:sp>
        <p:nvSpPr>
          <p:cNvPr id="6" name="Rectangle 5">
            <a:extLst>
              <a:ext uri="{FF2B5EF4-FFF2-40B4-BE49-F238E27FC236}">
                <a16:creationId xmlns:a16="http://schemas.microsoft.com/office/drawing/2014/main" id="{D7C2A9C5-6212-4728-42A8-DB13099C3382}"/>
              </a:ext>
            </a:extLst>
          </p:cNvPr>
          <p:cNvSpPr/>
          <p:nvPr/>
        </p:nvSpPr>
        <p:spPr>
          <a:xfrm>
            <a:off x="3978964" y="4267200"/>
            <a:ext cx="1659835" cy="2133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AB76BBF-1426-71F0-432C-D8353E054C66}"/>
              </a:ext>
            </a:extLst>
          </p:cNvPr>
          <p:cNvSpPr txBox="1"/>
          <p:nvPr/>
        </p:nvSpPr>
        <p:spPr>
          <a:xfrm>
            <a:off x="7896902" y="5559624"/>
            <a:ext cx="963725" cy="523220"/>
          </a:xfrm>
          <a:prstGeom prst="rect">
            <a:avLst/>
          </a:prstGeom>
          <a:noFill/>
        </p:spPr>
        <p:txBody>
          <a:bodyPr wrap="none" rtlCol="0">
            <a:spAutoFit/>
          </a:bodyPr>
          <a:lstStyle/>
          <a:p>
            <a:r>
              <a:rPr lang="en-US" sz="2800" dirty="0">
                <a:latin typeface="Helvetica" pitchFamily="2" charset="0"/>
              </a:rPr>
              <a:t>d x 1</a:t>
            </a:r>
          </a:p>
        </p:txBody>
      </p:sp>
      <p:sp>
        <p:nvSpPr>
          <p:cNvPr id="5" name="TextBox 4">
            <a:extLst>
              <a:ext uri="{FF2B5EF4-FFF2-40B4-BE49-F238E27FC236}">
                <a16:creationId xmlns:a16="http://schemas.microsoft.com/office/drawing/2014/main" id="{1C7D9B9F-79E7-1425-5769-C4155CAFCF09}"/>
              </a:ext>
            </a:extLst>
          </p:cNvPr>
          <p:cNvSpPr txBox="1"/>
          <p:nvPr/>
        </p:nvSpPr>
        <p:spPr>
          <a:xfrm>
            <a:off x="7923082" y="4572000"/>
            <a:ext cx="963725" cy="523220"/>
          </a:xfrm>
          <a:prstGeom prst="rect">
            <a:avLst/>
          </a:prstGeom>
          <a:noFill/>
        </p:spPr>
        <p:txBody>
          <a:bodyPr wrap="none" rtlCol="0">
            <a:spAutoFit/>
          </a:bodyPr>
          <a:lstStyle/>
          <a:p>
            <a:r>
              <a:rPr lang="en-US" sz="2800" dirty="0">
                <a:latin typeface="Helvetica" pitchFamily="2" charset="0"/>
              </a:rPr>
              <a:t>d x d</a:t>
            </a:r>
          </a:p>
        </p:txBody>
      </p:sp>
      <p:sp>
        <p:nvSpPr>
          <p:cNvPr id="7" name="TextBox 6">
            <a:extLst>
              <a:ext uri="{FF2B5EF4-FFF2-40B4-BE49-F238E27FC236}">
                <a16:creationId xmlns:a16="http://schemas.microsoft.com/office/drawing/2014/main" id="{AB3DE8E5-6075-1163-FC30-A308E75C212D}"/>
              </a:ext>
            </a:extLst>
          </p:cNvPr>
          <p:cNvSpPr txBox="1"/>
          <p:nvPr/>
        </p:nvSpPr>
        <p:spPr>
          <a:xfrm>
            <a:off x="5363306" y="3008931"/>
            <a:ext cx="963725" cy="523220"/>
          </a:xfrm>
          <a:prstGeom prst="rect">
            <a:avLst/>
          </a:prstGeom>
          <a:noFill/>
        </p:spPr>
        <p:txBody>
          <a:bodyPr wrap="none" rtlCol="0">
            <a:spAutoFit/>
          </a:bodyPr>
          <a:lstStyle/>
          <a:p>
            <a:r>
              <a:rPr lang="en-US" sz="2800" dirty="0">
                <a:latin typeface="Helvetica" pitchFamily="2" charset="0"/>
              </a:rPr>
              <a:t>d x d</a:t>
            </a:r>
          </a:p>
        </p:txBody>
      </p:sp>
      <p:sp>
        <p:nvSpPr>
          <p:cNvPr id="8" name="TextBox 7">
            <a:extLst>
              <a:ext uri="{FF2B5EF4-FFF2-40B4-BE49-F238E27FC236}">
                <a16:creationId xmlns:a16="http://schemas.microsoft.com/office/drawing/2014/main" id="{82CB60F8-BE2C-EF53-ABE0-A4C6B86BFF17}"/>
              </a:ext>
            </a:extLst>
          </p:cNvPr>
          <p:cNvSpPr txBox="1"/>
          <p:nvPr/>
        </p:nvSpPr>
        <p:spPr>
          <a:xfrm>
            <a:off x="7896901" y="3532151"/>
            <a:ext cx="963725" cy="523220"/>
          </a:xfrm>
          <a:prstGeom prst="rect">
            <a:avLst/>
          </a:prstGeom>
          <a:noFill/>
        </p:spPr>
        <p:txBody>
          <a:bodyPr wrap="none" rtlCol="0">
            <a:spAutoFit/>
          </a:bodyPr>
          <a:lstStyle/>
          <a:p>
            <a:r>
              <a:rPr lang="en-US" sz="2800" dirty="0">
                <a:latin typeface="Helvetica" pitchFamily="2" charset="0"/>
              </a:rPr>
              <a:t>d x 1</a:t>
            </a:r>
          </a:p>
        </p:txBody>
      </p:sp>
      <p:sp>
        <p:nvSpPr>
          <p:cNvPr id="9" name="TextBox 8">
            <a:extLst>
              <a:ext uri="{FF2B5EF4-FFF2-40B4-BE49-F238E27FC236}">
                <a16:creationId xmlns:a16="http://schemas.microsoft.com/office/drawing/2014/main" id="{5302B08E-1423-F1E0-4038-2B1A16BF7AD5}"/>
              </a:ext>
            </a:extLst>
          </p:cNvPr>
          <p:cNvSpPr txBox="1"/>
          <p:nvPr/>
        </p:nvSpPr>
        <p:spPr>
          <a:xfrm>
            <a:off x="3045132" y="3585160"/>
            <a:ext cx="963725" cy="523220"/>
          </a:xfrm>
          <a:prstGeom prst="rect">
            <a:avLst/>
          </a:prstGeom>
          <a:noFill/>
        </p:spPr>
        <p:txBody>
          <a:bodyPr wrap="none" rtlCol="0">
            <a:spAutoFit/>
          </a:bodyPr>
          <a:lstStyle/>
          <a:p>
            <a:r>
              <a:rPr lang="en-US" sz="2800" dirty="0">
                <a:latin typeface="Helvetica" pitchFamily="2" charset="0"/>
              </a:rPr>
              <a:t>d x 1</a:t>
            </a:r>
          </a:p>
        </p:txBody>
      </p:sp>
      <p:sp>
        <p:nvSpPr>
          <p:cNvPr id="10" name="TextBox 9">
            <a:extLst>
              <a:ext uri="{FF2B5EF4-FFF2-40B4-BE49-F238E27FC236}">
                <a16:creationId xmlns:a16="http://schemas.microsoft.com/office/drawing/2014/main" id="{9B9F5095-405C-53AF-F814-2B183B69F864}"/>
              </a:ext>
            </a:extLst>
          </p:cNvPr>
          <p:cNvSpPr txBox="1"/>
          <p:nvPr/>
        </p:nvSpPr>
        <p:spPr>
          <a:xfrm>
            <a:off x="7923082" y="2024390"/>
            <a:ext cx="1188146" cy="523220"/>
          </a:xfrm>
          <a:prstGeom prst="rect">
            <a:avLst/>
          </a:prstGeom>
          <a:noFill/>
        </p:spPr>
        <p:txBody>
          <a:bodyPr wrap="none" rtlCol="0">
            <a:spAutoFit/>
          </a:bodyPr>
          <a:lstStyle/>
          <a:p>
            <a:r>
              <a:rPr lang="en-US" sz="2800" dirty="0">
                <a:latin typeface="Helvetica" pitchFamily="2" charset="0"/>
              </a:rPr>
              <a:t>|V| x d</a:t>
            </a:r>
          </a:p>
        </p:txBody>
      </p:sp>
      <p:sp>
        <p:nvSpPr>
          <p:cNvPr id="11" name="TextBox 10">
            <a:extLst>
              <a:ext uri="{FF2B5EF4-FFF2-40B4-BE49-F238E27FC236}">
                <a16:creationId xmlns:a16="http://schemas.microsoft.com/office/drawing/2014/main" id="{AD1BA668-956C-66C3-F211-5BD1C402D92E}"/>
              </a:ext>
            </a:extLst>
          </p:cNvPr>
          <p:cNvSpPr txBox="1"/>
          <p:nvPr/>
        </p:nvSpPr>
        <p:spPr>
          <a:xfrm>
            <a:off x="7923082" y="981246"/>
            <a:ext cx="1188146" cy="523220"/>
          </a:xfrm>
          <a:prstGeom prst="rect">
            <a:avLst/>
          </a:prstGeom>
          <a:noFill/>
        </p:spPr>
        <p:txBody>
          <a:bodyPr wrap="none" rtlCol="0">
            <a:spAutoFit/>
          </a:bodyPr>
          <a:lstStyle/>
          <a:p>
            <a:r>
              <a:rPr lang="en-US" sz="2800" dirty="0">
                <a:latin typeface="Helvetica" pitchFamily="2" charset="0"/>
              </a:rPr>
              <a:t>|V| x 1</a:t>
            </a:r>
          </a:p>
        </p:txBody>
      </p:sp>
    </p:spTree>
    <p:extLst>
      <p:ext uri="{BB962C8B-B14F-4D97-AF65-F5344CB8AC3E}">
        <p14:creationId xmlns:p14="http://schemas.microsoft.com/office/powerpoint/2010/main" val="16428270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A37AD-8098-BCE2-9D4D-AB32422013CF}"/>
              </a:ext>
            </a:extLst>
          </p:cNvPr>
          <p:cNvSpPr>
            <a:spLocks noGrp="1"/>
          </p:cNvSpPr>
          <p:nvPr>
            <p:ph type="title"/>
          </p:nvPr>
        </p:nvSpPr>
        <p:spPr>
          <a:xfrm>
            <a:off x="1097280" y="159603"/>
            <a:ext cx="10942320" cy="907196"/>
          </a:xfrm>
        </p:spPr>
        <p:txBody>
          <a:bodyPr>
            <a:normAutofit fontScale="90000"/>
          </a:bodyPr>
          <a:lstStyle/>
          <a:p>
            <a:r>
              <a:rPr lang="en-US" dirty="0"/>
              <a:t>Computing the probability that the next word is word </a:t>
            </a:r>
            <a:r>
              <a:rPr lang="en-US" i="1" dirty="0"/>
              <a:t>k</a:t>
            </a:r>
          </a:p>
        </p:txBody>
      </p:sp>
      <p:pic>
        <p:nvPicPr>
          <p:cNvPr id="5" name="Content Placeholder 4">
            <a:extLst>
              <a:ext uri="{FF2B5EF4-FFF2-40B4-BE49-F238E27FC236}">
                <a16:creationId xmlns:a16="http://schemas.microsoft.com/office/drawing/2014/main" id="{F8CDF634-C800-9969-64F0-8D27426E5B95}"/>
              </a:ext>
            </a:extLst>
          </p:cNvPr>
          <p:cNvPicPr>
            <a:picLocks noGrp="1" noChangeAspect="1"/>
          </p:cNvPicPr>
          <p:nvPr>
            <p:ph idx="1"/>
          </p:nvPr>
        </p:nvPicPr>
        <p:blipFill>
          <a:blip r:embed="rId2"/>
          <a:stretch>
            <a:fillRect/>
          </a:stretch>
        </p:blipFill>
        <p:spPr>
          <a:xfrm>
            <a:off x="3103995" y="2392017"/>
            <a:ext cx="7403523" cy="3838864"/>
          </a:xfrm>
          <a:prstGeom prst="rect">
            <a:avLst/>
          </a:prstGeom>
        </p:spPr>
      </p:pic>
      <p:pic>
        <p:nvPicPr>
          <p:cNvPr id="4" name="Picture 3">
            <a:extLst>
              <a:ext uri="{FF2B5EF4-FFF2-40B4-BE49-F238E27FC236}">
                <a16:creationId xmlns:a16="http://schemas.microsoft.com/office/drawing/2014/main" id="{B1716ECA-91CD-CF83-6F0D-D57E550F3B6A}"/>
              </a:ext>
            </a:extLst>
          </p:cNvPr>
          <p:cNvPicPr>
            <a:picLocks noChangeAspect="1"/>
          </p:cNvPicPr>
          <p:nvPr/>
        </p:nvPicPr>
        <p:blipFill>
          <a:blip r:embed="rId3"/>
          <a:stretch>
            <a:fillRect/>
          </a:stretch>
        </p:blipFill>
        <p:spPr>
          <a:xfrm>
            <a:off x="2514600" y="1524000"/>
            <a:ext cx="7787409" cy="1206500"/>
          </a:xfrm>
          <a:prstGeom prst="rect">
            <a:avLst/>
          </a:prstGeom>
        </p:spPr>
      </p:pic>
    </p:spTree>
    <p:extLst>
      <p:ext uri="{BB962C8B-B14F-4D97-AF65-F5344CB8AC3E}">
        <p14:creationId xmlns:p14="http://schemas.microsoft.com/office/powerpoint/2010/main" val="2531280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75DAC-E519-CF38-581D-A7BD90D51E4F}"/>
              </a:ext>
            </a:extLst>
          </p:cNvPr>
          <p:cNvSpPr>
            <a:spLocks noGrp="1"/>
          </p:cNvSpPr>
          <p:nvPr>
            <p:ph type="title"/>
          </p:nvPr>
        </p:nvSpPr>
        <p:spPr/>
        <p:txBody>
          <a:bodyPr/>
          <a:lstStyle/>
          <a:p>
            <a:r>
              <a:rPr lang="en-US" dirty="0"/>
              <a:t>Training RNN LM</a:t>
            </a:r>
          </a:p>
        </p:txBody>
      </p:sp>
      <p:sp>
        <p:nvSpPr>
          <p:cNvPr id="3" name="Content Placeholder 2">
            <a:extLst>
              <a:ext uri="{FF2B5EF4-FFF2-40B4-BE49-F238E27FC236}">
                <a16:creationId xmlns:a16="http://schemas.microsoft.com/office/drawing/2014/main" id="{52CD4A2A-069B-359B-A330-E7E958B8735A}"/>
              </a:ext>
            </a:extLst>
          </p:cNvPr>
          <p:cNvSpPr>
            <a:spLocks noGrp="1"/>
          </p:cNvSpPr>
          <p:nvPr>
            <p:ph idx="1"/>
          </p:nvPr>
        </p:nvSpPr>
        <p:spPr>
          <a:xfrm>
            <a:off x="1097285" y="1600200"/>
            <a:ext cx="10058401" cy="4953000"/>
          </a:xfrm>
        </p:spPr>
        <p:txBody>
          <a:bodyPr>
            <a:normAutofit/>
          </a:bodyPr>
          <a:lstStyle/>
          <a:p>
            <a:pPr marL="342900" indent="-342900">
              <a:buFont typeface="Arial" panose="020B0604020202020204" pitchFamily="34" charset="0"/>
              <a:buChar char="•"/>
            </a:pPr>
            <a:r>
              <a:rPr lang="en-US" sz="3200" b="1" dirty="0">
                <a:effectLst/>
                <a:latin typeface="Calibri" panose="020F0502020204030204" pitchFamily="34" charset="0"/>
                <a:cs typeface="Calibri" panose="020F0502020204030204" pitchFamily="34" charset="0"/>
              </a:rPr>
              <a:t>Self-supervision</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take a corpus of text as training material </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at each time step </a:t>
            </a:r>
            <a:r>
              <a:rPr lang="en-US" sz="2800" i="1" dirty="0">
                <a:effectLst/>
                <a:latin typeface="Calibri" panose="020F0502020204030204" pitchFamily="34" charset="0"/>
                <a:cs typeface="Calibri" panose="020F0502020204030204" pitchFamily="34" charset="0"/>
              </a:rPr>
              <a:t>t </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ask the model to predict the next word. </a:t>
            </a:r>
            <a:endParaRPr lang="en-US" sz="32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3200" b="1" dirty="0">
                <a:effectLst/>
                <a:latin typeface="Calibri" panose="020F0502020204030204" pitchFamily="34" charset="0"/>
                <a:cs typeface="Calibri" panose="020F0502020204030204" pitchFamily="34" charset="0"/>
              </a:rPr>
              <a:t>Why called self-supervised: </a:t>
            </a:r>
            <a:r>
              <a:rPr lang="en-US" sz="3200" dirty="0">
                <a:effectLst/>
                <a:latin typeface="Calibri" panose="020F0502020204030204" pitchFamily="34" charset="0"/>
                <a:cs typeface="Calibri" panose="020F0502020204030204" pitchFamily="34" charset="0"/>
              </a:rPr>
              <a:t>we don't need human labels; the text is its own supervision signal</a:t>
            </a:r>
            <a:endParaRPr lang="en-US" sz="32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3200" dirty="0">
                <a:effectLst/>
                <a:latin typeface="Calibri" panose="020F0502020204030204" pitchFamily="34" charset="0"/>
                <a:cs typeface="Calibri" panose="020F0502020204030204" pitchFamily="34" charset="0"/>
              </a:rPr>
              <a:t>We train the model to </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minimize the error</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in predicting the true next word in the training sequence, </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using cross-entropy as the loss function. </a:t>
            </a:r>
            <a:endParaRPr lang="en-US" sz="3200" dirty="0">
              <a:latin typeface="Calibri" panose="020F0502020204030204" pitchFamily="34" charset="0"/>
              <a:cs typeface="Calibri" panose="020F0502020204030204" pitchFamily="34" charset="0"/>
            </a:endParaRPr>
          </a:p>
          <a:p>
            <a:endParaRPr lang="en-US" dirty="0"/>
          </a:p>
        </p:txBody>
      </p:sp>
    </p:spTree>
    <p:extLst>
      <p:ext uri="{BB962C8B-B14F-4D97-AF65-F5344CB8AC3E}">
        <p14:creationId xmlns:p14="http://schemas.microsoft.com/office/powerpoint/2010/main" val="861632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D5AE9-50CA-3E0C-070B-68FFC725DE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3BF725-F3EA-4ABE-DDFE-53B5E4D3E48D}"/>
              </a:ext>
            </a:extLst>
          </p:cNvPr>
          <p:cNvSpPr>
            <a:spLocks noGrp="1"/>
          </p:cNvSpPr>
          <p:nvPr>
            <p:ph type="title"/>
          </p:nvPr>
        </p:nvSpPr>
        <p:spPr/>
        <p:txBody>
          <a:bodyPr/>
          <a:lstStyle/>
          <a:p>
            <a:r>
              <a:rPr lang="en-US" dirty="0"/>
              <a:t>Modeling Time in Neural Networks</a:t>
            </a:r>
          </a:p>
        </p:txBody>
      </p:sp>
      <p:sp>
        <p:nvSpPr>
          <p:cNvPr id="3" name="Content Placeholder 2">
            <a:extLst>
              <a:ext uri="{FF2B5EF4-FFF2-40B4-BE49-F238E27FC236}">
                <a16:creationId xmlns:a16="http://schemas.microsoft.com/office/drawing/2014/main" id="{0645B890-6ABA-14B7-4563-E17AD888F1A6}"/>
              </a:ext>
            </a:extLst>
          </p:cNvPr>
          <p:cNvSpPr>
            <a:spLocks noGrp="1"/>
          </p:cNvSpPr>
          <p:nvPr>
            <p:ph idx="1"/>
          </p:nvPr>
        </p:nvSpPr>
        <p:spPr/>
        <p:txBody>
          <a:bodyPr>
            <a:normAutofit fontScale="92500"/>
          </a:bodyPr>
          <a:lstStyle/>
          <a:p>
            <a:r>
              <a:rPr lang="en-US" sz="3600" dirty="0"/>
              <a:t>Language is inherently temporal</a:t>
            </a:r>
          </a:p>
          <a:p>
            <a:r>
              <a:rPr lang="en-US" sz="3600" dirty="0"/>
              <a:t>Yet the simple NLP classifiers we've  seen (for example for sentiment analysis) mostly ignore time</a:t>
            </a:r>
          </a:p>
          <a:p>
            <a:pPr marL="571500" indent="-571500">
              <a:buFont typeface="Arial" panose="020B0604020202020204" pitchFamily="34" charset="0"/>
              <a:buChar char="•"/>
            </a:pPr>
            <a:r>
              <a:rPr lang="en-US" sz="3600" dirty="0"/>
              <a:t>(Feedforward neural LMs (and the transformers we'll see later) use a "moving window" approach to time.)</a:t>
            </a:r>
          </a:p>
          <a:p>
            <a:pPr marL="0" indent="0"/>
            <a:r>
              <a:rPr lang="en-US" sz="3600" dirty="0"/>
              <a:t>Here we introduce a deep learning architecture with a different way of representing time</a:t>
            </a:r>
          </a:p>
          <a:p>
            <a:pPr marL="571500" indent="-571500">
              <a:buFont typeface="Arial" panose="020B0604020202020204" pitchFamily="34" charset="0"/>
              <a:buChar char="•"/>
            </a:pPr>
            <a:r>
              <a:rPr lang="en-US" sz="3600" dirty="0"/>
              <a:t>	RNNs and their variants like LSTMs</a:t>
            </a:r>
          </a:p>
        </p:txBody>
      </p:sp>
    </p:spTree>
    <p:extLst>
      <p:ext uri="{BB962C8B-B14F-4D97-AF65-F5344CB8AC3E}">
        <p14:creationId xmlns:p14="http://schemas.microsoft.com/office/powerpoint/2010/main" val="28214754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11698-D825-7EE0-24D0-4A215C3B96CA}"/>
              </a:ext>
            </a:extLst>
          </p:cNvPr>
          <p:cNvSpPr>
            <a:spLocks noGrp="1"/>
          </p:cNvSpPr>
          <p:nvPr>
            <p:ph type="title"/>
          </p:nvPr>
        </p:nvSpPr>
        <p:spPr/>
        <p:txBody>
          <a:bodyPr/>
          <a:lstStyle/>
          <a:p>
            <a:r>
              <a:rPr lang="en-US" dirty="0"/>
              <a:t>Cross-entropy loss</a:t>
            </a:r>
          </a:p>
        </p:txBody>
      </p:sp>
      <p:sp>
        <p:nvSpPr>
          <p:cNvPr id="3" name="Content Placeholder 2">
            <a:extLst>
              <a:ext uri="{FF2B5EF4-FFF2-40B4-BE49-F238E27FC236}">
                <a16:creationId xmlns:a16="http://schemas.microsoft.com/office/drawing/2014/main" id="{C63FD0E3-C466-FDF4-D8F2-63544FBBFDE6}"/>
              </a:ext>
            </a:extLst>
          </p:cNvPr>
          <p:cNvSpPr>
            <a:spLocks noGrp="1"/>
          </p:cNvSpPr>
          <p:nvPr>
            <p:ph idx="1"/>
          </p:nvPr>
        </p:nvSpPr>
        <p:spPr>
          <a:xfrm>
            <a:off x="747852" y="1667934"/>
            <a:ext cx="11094715" cy="4572000"/>
          </a:xfrm>
        </p:spPr>
        <p:txBody>
          <a:bodyPr>
            <a:normAutofit/>
          </a:bodyPr>
          <a:lstStyle/>
          <a:p>
            <a:r>
              <a:rPr lang="en-US" sz="3200" dirty="0">
                <a:latin typeface="Calibri" panose="020F0502020204030204" pitchFamily="34" charset="0"/>
                <a:cs typeface="Calibri" panose="020F0502020204030204" pitchFamily="34" charset="0"/>
              </a:rPr>
              <a:t>The difference between:</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a predicted probability distribution </a:t>
            </a:r>
          </a:p>
          <a:p>
            <a:pPr marL="457200" indent="-457200">
              <a:buFont typeface="Arial" panose="020B0604020202020204" pitchFamily="34" charset="0"/>
              <a:buChar char="•"/>
            </a:pPr>
            <a:r>
              <a:rPr lang="en-US" sz="3200" dirty="0">
                <a:latin typeface="Calibri" panose="020F0502020204030204" pitchFamily="34" charset="0"/>
                <a:cs typeface="Calibri" panose="020F0502020204030204" pitchFamily="34" charset="0"/>
              </a:rPr>
              <a:t>the correct distribution.</a:t>
            </a:r>
          </a:p>
          <a:p>
            <a:r>
              <a:rPr lang="en-US" sz="3200" dirty="0">
                <a:latin typeface="Calibri" panose="020F0502020204030204" pitchFamily="34" charset="0"/>
                <a:cs typeface="Calibri" panose="020F0502020204030204" pitchFamily="34" charset="0"/>
              </a:rPr>
              <a:t>CE loss for LMs is simpler!!!</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the correct distribution </a:t>
            </a:r>
            <a:r>
              <a:rPr lang="en-US" dirty="0" err="1">
                <a:effectLst/>
                <a:latin typeface="Times New Roman" panose="02020603050405020304" pitchFamily="18" charset="0"/>
                <a:cs typeface="Times New Roman" panose="02020603050405020304" pitchFamily="18" charset="0"/>
              </a:rPr>
              <a:t>y</a:t>
            </a:r>
            <a:r>
              <a:rPr lang="en-US" sz="4000" i="1" baseline="-25000" dirty="0" err="1">
                <a:effectLst/>
                <a:latin typeface="Times New Roman" panose="02020603050405020304" pitchFamily="18" charset="0"/>
                <a:cs typeface="Times New Roman" panose="02020603050405020304" pitchFamily="18" charset="0"/>
              </a:rPr>
              <a:t>t</a:t>
            </a:r>
            <a:r>
              <a:rPr lang="en-US" i="1" dirty="0">
                <a:effectLst/>
                <a:latin typeface="Calibri" panose="020F0502020204030204" pitchFamily="34" charset="0"/>
                <a:cs typeface="Calibri" panose="020F0502020204030204" pitchFamily="34" charset="0"/>
              </a:rPr>
              <a:t> is </a:t>
            </a:r>
            <a:r>
              <a:rPr lang="en-US" dirty="0">
                <a:effectLst/>
                <a:latin typeface="Calibri" panose="020F0502020204030204" pitchFamily="34" charset="0"/>
                <a:cs typeface="Calibri" panose="020F0502020204030204" pitchFamily="34" charset="0"/>
              </a:rPr>
              <a:t>a one-hot vector over the vocabulary </a:t>
            </a:r>
          </a:p>
          <a:p>
            <a:pPr marL="682595" lvl="1"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where the entry for the actual next word is 1, and all the other entries are 0.</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So the CE loss for LMs is only determined by the probability of next word.</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So at time t, CE loss is:</a:t>
            </a:r>
          </a:p>
        </p:txBody>
      </p:sp>
      <p:pic>
        <p:nvPicPr>
          <p:cNvPr id="4" name="Picture 3">
            <a:extLst>
              <a:ext uri="{FF2B5EF4-FFF2-40B4-BE49-F238E27FC236}">
                <a16:creationId xmlns:a16="http://schemas.microsoft.com/office/drawing/2014/main" id="{A0413F74-CB3D-989D-D172-B3A38C81FB5E}"/>
              </a:ext>
            </a:extLst>
          </p:cNvPr>
          <p:cNvPicPr>
            <a:picLocks noChangeAspect="1"/>
          </p:cNvPicPr>
          <p:nvPr/>
        </p:nvPicPr>
        <p:blipFill>
          <a:blip r:embed="rId3"/>
          <a:stretch>
            <a:fillRect/>
          </a:stretch>
        </p:blipFill>
        <p:spPr>
          <a:xfrm>
            <a:off x="7239000" y="1828800"/>
            <a:ext cx="5148036" cy="1441450"/>
          </a:xfrm>
          <a:prstGeom prst="rect">
            <a:avLst/>
          </a:prstGeom>
        </p:spPr>
      </p:pic>
      <p:pic>
        <p:nvPicPr>
          <p:cNvPr id="5" name="Picture 4">
            <a:extLst>
              <a:ext uri="{FF2B5EF4-FFF2-40B4-BE49-F238E27FC236}">
                <a16:creationId xmlns:a16="http://schemas.microsoft.com/office/drawing/2014/main" id="{ADAD24DC-3527-2CA0-DDB3-C74284A729AF}"/>
              </a:ext>
            </a:extLst>
          </p:cNvPr>
          <p:cNvPicPr>
            <a:picLocks noChangeAspect="1"/>
          </p:cNvPicPr>
          <p:nvPr/>
        </p:nvPicPr>
        <p:blipFill>
          <a:blip r:embed="rId4"/>
          <a:stretch>
            <a:fillRect/>
          </a:stretch>
        </p:blipFill>
        <p:spPr>
          <a:xfrm>
            <a:off x="5943600" y="5450417"/>
            <a:ext cx="5390482" cy="806450"/>
          </a:xfrm>
          <a:prstGeom prst="rect">
            <a:avLst/>
          </a:prstGeom>
        </p:spPr>
      </p:pic>
    </p:spTree>
    <p:extLst>
      <p:ext uri="{BB962C8B-B14F-4D97-AF65-F5344CB8AC3E}">
        <p14:creationId xmlns:p14="http://schemas.microsoft.com/office/powerpoint/2010/main" val="538996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AD4C2-DE21-413A-94D9-56CED0FB5ED4}"/>
              </a:ext>
            </a:extLst>
          </p:cNvPr>
          <p:cNvSpPr>
            <a:spLocks noGrp="1"/>
          </p:cNvSpPr>
          <p:nvPr>
            <p:ph type="title"/>
          </p:nvPr>
        </p:nvSpPr>
        <p:spPr/>
        <p:txBody>
          <a:bodyPr/>
          <a:lstStyle/>
          <a:p>
            <a:r>
              <a:rPr lang="en-US" dirty="0"/>
              <a:t>Teacher forcing</a:t>
            </a:r>
          </a:p>
        </p:txBody>
      </p:sp>
      <p:sp>
        <p:nvSpPr>
          <p:cNvPr id="3" name="Content Placeholder 2">
            <a:extLst>
              <a:ext uri="{FF2B5EF4-FFF2-40B4-BE49-F238E27FC236}">
                <a16:creationId xmlns:a16="http://schemas.microsoft.com/office/drawing/2014/main" id="{256EA9F9-1135-8678-BABC-9B05A180D3B9}"/>
              </a:ext>
            </a:extLst>
          </p:cNvPr>
          <p:cNvSpPr>
            <a:spLocks noGrp="1"/>
          </p:cNvSpPr>
          <p:nvPr>
            <p:ph idx="1"/>
          </p:nvPr>
        </p:nvSpPr>
        <p:spPr>
          <a:xfrm>
            <a:off x="1097285" y="1600199"/>
            <a:ext cx="10866115" cy="5098197"/>
          </a:xfrm>
        </p:spPr>
        <p:txBody>
          <a:bodyPr>
            <a:normAutofit fontScale="92500" lnSpcReduction="10000"/>
          </a:bodyPr>
          <a:lstStyle/>
          <a:p>
            <a:r>
              <a:rPr lang="en-US" dirty="0">
                <a:effectLst/>
                <a:latin typeface="Calibri" panose="020F0502020204030204" pitchFamily="34" charset="0"/>
                <a:cs typeface="Calibri" panose="020F0502020204030204" pitchFamily="34" charset="0"/>
              </a:rPr>
              <a:t>We always give the model the correct history to predict the next word (rather than feeding the model the possible buggy guess from the prior time step).</a:t>
            </a:r>
          </a:p>
          <a:p>
            <a:r>
              <a:rPr lang="en-US" dirty="0">
                <a:effectLst/>
                <a:latin typeface="Calibri" panose="020F0502020204030204" pitchFamily="34" charset="0"/>
                <a:cs typeface="Calibri" panose="020F0502020204030204" pitchFamily="34" charset="0"/>
              </a:rPr>
              <a:t>This is called </a:t>
            </a:r>
            <a:r>
              <a:rPr lang="en-US" b="1" dirty="0">
                <a:effectLst/>
                <a:latin typeface="Calibri" panose="020F0502020204030204" pitchFamily="34" charset="0"/>
                <a:cs typeface="Calibri" panose="020F0502020204030204" pitchFamily="34" charset="0"/>
              </a:rPr>
              <a:t>teacher forcing </a:t>
            </a:r>
            <a:r>
              <a:rPr lang="en-US" dirty="0">
                <a:effectLst/>
                <a:latin typeface="Calibri" panose="020F0502020204030204" pitchFamily="34" charset="0"/>
                <a:cs typeface="Calibri" panose="020F0502020204030204" pitchFamily="34" charset="0"/>
              </a:rPr>
              <a:t>(in training we </a:t>
            </a:r>
            <a:r>
              <a:rPr lang="en-US" b="1" dirty="0">
                <a:effectLst/>
                <a:latin typeface="Calibri" panose="020F0502020204030204" pitchFamily="34" charset="0"/>
                <a:cs typeface="Calibri" panose="020F0502020204030204" pitchFamily="34" charset="0"/>
              </a:rPr>
              <a:t>force</a:t>
            </a:r>
            <a:r>
              <a:rPr lang="en-US" dirty="0">
                <a:effectLst/>
                <a:latin typeface="Calibri" panose="020F0502020204030204" pitchFamily="34" charset="0"/>
                <a:cs typeface="Calibri" panose="020F0502020204030204" pitchFamily="34" charset="0"/>
              </a:rPr>
              <a:t> the context to be correct based on the gold words)</a:t>
            </a:r>
          </a:p>
          <a:p>
            <a:r>
              <a:rPr lang="en-US" dirty="0">
                <a:effectLst/>
                <a:latin typeface="Calibri" panose="020F0502020204030204" pitchFamily="34" charset="0"/>
                <a:cs typeface="Calibri" panose="020F0502020204030204" pitchFamily="34" charset="0"/>
              </a:rPr>
              <a:t>What teacher forcing looks like: </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At word position </a:t>
            </a:r>
            <a:r>
              <a:rPr lang="en-US" i="1" dirty="0">
                <a:effectLst/>
                <a:latin typeface="Calibri" panose="020F0502020204030204" pitchFamily="34" charset="0"/>
                <a:cs typeface="Calibri" panose="020F0502020204030204" pitchFamily="34" charset="0"/>
              </a:rPr>
              <a:t>t </a:t>
            </a:r>
          </a:p>
          <a:p>
            <a:pPr marL="285750" indent="-285750">
              <a:buFont typeface="Arial" panose="020B0604020202020204" pitchFamily="34" charset="0"/>
              <a:buChar char="•"/>
            </a:pPr>
            <a:r>
              <a:rPr lang="en-US" dirty="0">
                <a:effectLst/>
                <a:latin typeface="Calibri" panose="020F0502020204030204" pitchFamily="34" charset="0"/>
                <a:cs typeface="Calibri" panose="020F0502020204030204" pitchFamily="34" charset="0"/>
              </a:rPr>
              <a:t>the model takes as input the correct word </a:t>
            </a:r>
            <a:r>
              <a:rPr lang="en-US" i="1" dirty="0" err="1">
                <a:effectLst/>
                <a:latin typeface="Calibri" panose="020F0502020204030204" pitchFamily="34" charset="0"/>
                <a:cs typeface="Calibri" panose="020F0502020204030204" pitchFamily="34" charset="0"/>
              </a:rPr>
              <a:t>wt</a:t>
            </a:r>
            <a:r>
              <a:rPr lang="en-US" i="1" dirty="0">
                <a:effectLst/>
                <a:latin typeface="Calibri" panose="020F0502020204030204" pitchFamily="34" charset="0"/>
                <a:cs typeface="Calibri" panose="020F0502020204030204" pitchFamily="34" charset="0"/>
              </a:rPr>
              <a:t> </a:t>
            </a:r>
            <a:r>
              <a:rPr lang="en-US" dirty="0">
                <a:effectLst/>
                <a:latin typeface="Calibri" panose="020F0502020204030204" pitchFamily="34" charset="0"/>
                <a:cs typeface="Calibri" panose="020F0502020204030204" pitchFamily="34" charset="0"/>
              </a:rPr>
              <a:t>together with </a:t>
            </a:r>
            <a:r>
              <a:rPr lang="en-US" i="1" dirty="0">
                <a:effectLst/>
                <a:latin typeface="Calibri" panose="020F0502020204030204" pitchFamily="34" charset="0"/>
                <a:cs typeface="Calibri" panose="020F0502020204030204" pitchFamily="34" charset="0"/>
              </a:rPr>
              <a:t>ht</a:t>
            </a:r>
            <a:r>
              <a:rPr lang="en-US" dirty="0">
                <a:effectLst/>
                <a:latin typeface="Calibri" panose="020F0502020204030204" pitchFamily="34" charset="0"/>
                <a:cs typeface="Calibri" panose="020F0502020204030204" pitchFamily="34" charset="0"/>
              </a:rPr>
              <a:t>−1, computes a probability distribution over possible next words </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That gives loss for </a:t>
            </a:r>
            <a:r>
              <a:rPr lang="en-US" dirty="0">
                <a:effectLst/>
                <a:latin typeface="Calibri" panose="020F0502020204030204" pitchFamily="34" charset="0"/>
                <a:cs typeface="Calibri" panose="020F0502020204030204" pitchFamily="34" charset="0"/>
              </a:rPr>
              <a:t>the next token </a:t>
            </a:r>
            <a:r>
              <a:rPr lang="en-US" i="1" dirty="0">
                <a:effectLst/>
                <a:latin typeface="Calibri" panose="020F0502020204030204" pitchFamily="34" charset="0"/>
                <a:cs typeface="Calibri" panose="020F0502020204030204" pitchFamily="34" charset="0"/>
              </a:rPr>
              <a:t>wt</a:t>
            </a:r>
            <a:r>
              <a:rPr lang="en-US" dirty="0">
                <a:effectLst/>
                <a:latin typeface="Calibri" panose="020F0502020204030204" pitchFamily="34" charset="0"/>
                <a:cs typeface="Calibri" panose="020F0502020204030204" pitchFamily="34" charset="0"/>
              </a:rPr>
              <a:t>+1</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Then we move on to next word, i</a:t>
            </a:r>
            <a:r>
              <a:rPr lang="en-US" dirty="0">
                <a:effectLst/>
                <a:latin typeface="Calibri" panose="020F0502020204030204" pitchFamily="34" charset="0"/>
                <a:cs typeface="Calibri" panose="020F0502020204030204" pitchFamily="34" charset="0"/>
              </a:rPr>
              <a:t>gnore what the model predicted for the next word and instead use the correct word </a:t>
            </a:r>
            <a:r>
              <a:rPr lang="en-US" i="1" dirty="0">
                <a:effectLst/>
                <a:latin typeface="Calibri" panose="020F0502020204030204" pitchFamily="34" charset="0"/>
                <a:cs typeface="Calibri" panose="020F0502020204030204" pitchFamily="34" charset="0"/>
              </a:rPr>
              <a:t>wt</a:t>
            </a:r>
            <a:r>
              <a:rPr lang="en-US" dirty="0">
                <a:effectLst/>
                <a:latin typeface="Calibri" panose="020F0502020204030204" pitchFamily="34" charset="0"/>
                <a:cs typeface="Calibri" panose="020F0502020204030204" pitchFamily="34" charset="0"/>
              </a:rPr>
              <a:t>+1 along with the prior history encoded to estimate the probability of token </a:t>
            </a:r>
            <a:r>
              <a:rPr lang="en-US" i="1" dirty="0">
                <a:effectLst/>
                <a:latin typeface="Calibri" panose="020F0502020204030204" pitchFamily="34" charset="0"/>
                <a:cs typeface="Calibri" panose="020F0502020204030204" pitchFamily="34" charset="0"/>
              </a:rPr>
              <a:t>wt</a:t>
            </a:r>
            <a:r>
              <a:rPr lang="en-US" dirty="0">
                <a:effectLst/>
                <a:latin typeface="Calibri" panose="020F0502020204030204" pitchFamily="34" charset="0"/>
                <a:cs typeface="Calibri" panose="020F0502020204030204" pitchFamily="34" charset="0"/>
              </a:rPr>
              <a:t>+2.</a:t>
            </a:r>
          </a:p>
          <a:p>
            <a:endParaRPr lang="en-US" dirty="0"/>
          </a:p>
        </p:txBody>
      </p:sp>
    </p:spTree>
    <p:extLst>
      <p:ext uri="{BB962C8B-B14F-4D97-AF65-F5344CB8AC3E}">
        <p14:creationId xmlns:p14="http://schemas.microsoft.com/office/powerpoint/2010/main" val="18695203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930F5-36C4-FD02-D822-F062046AAEA5}"/>
              </a:ext>
            </a:extLst>
          </p:cNvPr>
          <p:cNvSpPr>
            <a:spLocks noGrp="1"/>
          </p:cNvSpPr>
          <p:nvPr>
            <p:ph type="title"/>
          </p:nvPr>
        </p:nvSpPr>
        <p:spPr/>
        <p:txBody>
          <a:bodyPr/>
          <a:lstStyle/>
          <a:p>
            <a:r>
              <a:rPr lang="en-US" dirty="0"/>
              <a:t>Weight tying</a:t>
            </a:r>
          </a:p>
        </p:txBody>
      </p:sp>
      <p:sp>
        <p:nvSpPr>
          <p:cNvPr id="3" name="Content Placeholder 2">
            <a:extLst>
              <a:ext uri="{FF2B5EF4-FFF2-40B4-BE49-F238E27FC236}">
                <a16:creationId xmlns:a16="http://schemas.microsoft.com/office/drawing/2014/main" id="{C2092513-C413-F91D-1092-49C7C7F78371}"/>
              </a:ext>
            </a:extLst>
          </p:cNvPr>
          <p:cNvSpPr>
            <a:spLocks noGrp="1"/>
          </p:cNvSpPr>
          <p:nvPr>
            <p:ph idx="1"/>
          </p:nvPr>
        </p:nvSpPr>
        <p:spPr>
          <a:xfrm>
            <a:off x="1097285" y="1600200"/>
            <a:ext cx="10637515" cy="4572000"/>
          </a:xfrm>
        </p:spPr>
        <p:txBody>
          <a:bodyPr>
            <a:normAutofit/>
          </a:bodyPr>
          <a:lstStyle/>
          <a:p>
            <a:r>
              <a:rPr lang="en-US" dirty="0">
                <a:effectLst/>
                <a:latin typeface="NimbusRomNo9L"/>
              </a:rPr>
              <a:t>The input embedding matrix </a:t>
            </a:r>
            <a:r>
              <a:rPr lang="en-US" dirty="0">
                <a:effectLst/>
                <a:latin typeface="CMSSBX10"/>
              </a:rPr>
              <a:t>E </a:t>
            </a:r>
            <a:r>
              <a:rPr lang="en-US" dirty="0">
                <a:effectLst/>
                <a:latin typeface="NimbusRomNo9L"/>
              </a:rPr>
              <a:t>and the final layer matrix </a:t>
            </a:r>
            <a:r>
              <a:rPr lang="en-US" dirty="0">
                <a:effectLst/>
                <a:latin typeface="CMSSBX10"/>
              </a:rPr>
              <a:t>V</a:t>
            </a:r>
            <a:r>
              <a:rPr lang="en-US" dirty="0">
                <a:effectLst/>
                <a:latin typeface="NimbusRomNo9L"/>
              </a:rPr>
              <a:t>, are similar</a:t>
            </a:r>
          </a:p>
          <a:p>
            <a:pPr marL="457200" indent="-457200">
              <a:buFont typeface="Arial" panose="020B0604020202020204" pitchFamily="34" charset="0"/>
              <a:buChar char="•"/>
            </a:pPr>
            <a:r>
              <a:rPr lang="en-US" dirty="0">
                <a:effectLst/>
                <a:latin typeface="NimbusRomNo9L"/>
              </a:rPr>
              <a:t>The columns of </a:t>
            </a:r>
            <a:r>
              <a:rPr lang="en-US" dirty="0">
                <a:effectLst/>
                <a:latin typeface="CMSSBX10"/>
              </a:rPr>
              <a:t>E </a:t>
            </a:r>
            <a:r>
              <a:rPr lang="en-US" dirty="0">
                <a:effectLst/>
                <a:latin typeface="NimbusRomNo9L"/>
              </a:rPr>
              <a:t>represent the word embeddings for each word in vocab. E is [d x |V|]</a:t>
            </a:r>
          </a:p>
          <a:p>
            <a:pPr marL="457200" indent="-457200">
              <a:buFont typeface="Arial" panose="020B0604020202020204" pitchFamily="34" charset="0"/>
              <a:buChar char="•"/>
            </a:pPr>
            <a:r>
              <a:rPr lang="en-US" dirty="0">
                <a:effectLst/>
                <a:latin typeface="NimbusRomNo9L"/>
              </a:rPr>
              <a:t>The final layer matrix </a:t>
            </a:r>
            <a:r>
              <a:rPr lang="en-US" dirty="0">
                <a:effectLst/>
                <a:latin typeface="CMSSBX10"/>
              </a:rPr>
              <a:t>V </a:t>
            </a:r>
            <a:r>
              <a:rPr lang="en-US" dirty="0">
                <a:latin typeface="NimbusRomNo9L"/>
              </a:rPr>
              <a:t>helps</a:t>
            </a:r>
            <a:r>
              <a:rPr lang="en-US" dirty="0">
                <a:effectLst/>
                <a:latin typeface="NimbusRomNo9L"/>
              </a:rPr>
              <a:t> give a score (logit) for each word in vocab .  V is [|V| x d ]</a:t>
            </a:r>
          </a:p>
          <a:p>
            <a:r>
              <a:rPr lang="en-US" dirty="0">
                <a:latin typeface="NimbusRomNo9L"/>
              </a:rPr>
              <a:t>Instead of having separate E and V, we just tie them together, using E</a:t>
            </a:r>
            <a:r>
              <a:rPr lang="en-US" baseline="30000" dirty="0">
                <a:latin typeface="NimbusRomNo9L"/>
              </a:rPr>
              <a:t>T </a:t>
            </a:r>
            <a:r>
              <a:rPr lang="en-US" dirty="0">
                <a:latin typeface="NimbusRomNo9L"/>
              </a:rPr>
              <a:t>instead of V:</a:t>
            </a:r>
            <a:br>
              <a:rPr lang="en-US" sz="3200" dirty="0">
                <a:latin typeface="NimbusRomNo9L"/>
              </a:rPr>
            </a:br>
            <a:endParaRPr lang="en-US" sz="4400" dirty="0"/>
          </a:p>
          <a:p>
            <a:endParaRPr lang="en-US" dirty="0"/>
          </a:p>
          <a:p>
            <a:endParaRPr lang="en-US" dirty="0"/>
          </a:p>
          <a:p>
            <a:endParaRPr lang="en-US" dirty="0"/>
          </a:p>
        </p:txBody>
      </p:sp>
      <p:pic>
        <p:nvPicPr>
          <p:cNvPr id="4" name="Picture 3">
            <a:extLst>
              <a:ext uri="{FF2B5EF4-FFF2-40B4-BE49-F238E27FC236}">
                <a16:creationId xmlns:a16="http://schemas.microsoft.com/office/drawing/2014/main" id="{E90A56C1-7109-E521-F6FF-A190D7A8A736}"/>
              </a:ext>
            </a:extLst>
          </p:cNvPr>
          <p:cNvPicPr>
            <a:picLocks noChangeAspect="1"/>
          </p:cNvPicPr>
          <p:nvPr/>
        </p:nvPicPr>
        <p:blipFill>
          <a:blip r:embed="rId2"/>
          <a:stretch>
            <a:fillRect/>
          </a:stretch>
        </p:blipFill>
        <p:spPr>
          <a:xfrm>
            <a:off x="3352800" y="4715276"/>
            <a:ext cx="4588510" cy="1947952"/>
          </a:xfrm>
          <a:prstGeom prst="rect">
            <a:avLst/>
          </a:prstGeom>
        </p:spPr>
      </p:pic>
    </p:spTree>
    <p:extLst>
      <p:ext uri="{BB962C8B-B14F-4D97-AF65-F5344CB8AC3E}">
        <p14:creationId xmlns:p14="http://schemas.microsoft.com/office/powerpoint/2010/main" val="22877734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29E25C-1280-18AA-4105-31909E4C8999}"/>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E996BD13-4437-8605-5EB9-EE68F302038C}"/>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0A82A3ED-4E76-1E52-F0BE-E63EFA0692E0}"/>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RNNs as Language Models</a:t>
            </a:r>
          </a:p>
        </p:txBody>
      </p:sp>
      <p:sp>
        <p:nvSpPr>
          <p:cNvPr id="3" name="Text Placeholder 2">
            <a:extLst>
              <a:ext uri="{FF2B5EF4-FFF2-40B4-BE49-F238E27FC236}">
                <a16:creationId xmlns:a16="http://schemas.microsoft.com/office/drawing/2014/main" id="{AD4CC923-D703-A75A-4632-32AE8469E645}"/>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004917265"/>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EBC1CF-9B92-CF5F-2205-04CE48940684}"/>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0D289AB7-3614-F0A0-421B-71D6B4CB382D}"/>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E5C84F69-158D-FF48-D94C-BE872DA5DB14}"/>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RNNs for Sequences</a:t>
            </a:r>
          </a:p>
        </p:txBody>
      </p:sp>
      <p:sp>
        <p:nvSpPr>
          <p:cNvPr id="3" name="Text Placeholder 2">
            <a:extLst>
              <a:ext uri="{FF2B5EF4-FFF2-40B4-BE49-F238E27FC236}">
                <a16:creationId xmlns:a16="http://schemas.microsoft.com/office/drawing/2014/main" id="{EE2E08D5-AA38-C293-7994-D9CE816A19D6}"/>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78379890"/>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9C98-C5FC-6231-1FD3-5691D6BCEE8F}"/>
              </a:ext>
            </a:extLst>
          </p:cNvPr>
          <p:cNvSpPr>
            <a:spLocks noGrp="1"/>
          </p:cNvSpPr>
          <p:nvPr>
            <p:ph type="title"/>
          </p:nvPr>
        </p:nvSpPr>
        <p:spPr/>
        <p:txBody>
          <a:bodyPr/>
          <a:lstStyle/>
          <a:p>
            <a:r>
              <a:rPr lang="en-US" dirty="0"/>
              <a:t>RNNs for </a:t>
            </a:r>
            <a:r>
              <a:rPr lang="en-US"/>
              <a:t>sequence labeling</a:t>
            </a:r>
          </a:p>
        </p:txBody>
      </p:sp>
      <p:sp>
        <p:nvSpPr>
          <p:cNvPr id="3" name="Content Placeholder 2">
            <a:extLst>
              <a:ext uri="{FF2B5EF4-FFF2-40B4-BE49-F238E27FC236}">
                <a16:creationId xmlns:a16="http://schemas.microsoft.com/office/drawing/2014/main" id="{697B2435-9EC5-6E83-540E-0F74211628E5}"/>
              </a:ext>
            </a:extLst>
          </p:cNvPr>
          <p:cNvSpPr>
            <a:spLocks noGrp="1"/>
          </p:cNvSpPr>
          <p:nvPr>
            <p:ph idx="1"/>
          </p:nvPr>
        </p:nvSpPr>
        <p:spPr/>
        <p:txBody>
          <a:bodyPr/>
          <a:lstStyle/>
          <a:p>
            <a:r>
              <a:rPr lang="en-US" dirty="0"/>
              <a:t>Assign a label to each element of a sequence</a:t>
            </a:r>
          </a:p>
          <a:p>
            <a:r>
              <a:rPr lang="en-US" dirty="0"/>
              <a:t>Part-of-speech tagging</a:t>
            </a:r>
          </a:p>
        </p:txBody>
      </p:sp>
      <p:pic>
        <p:nvPicPr>
          <p:cNvPr id="5" name="Picture 4">
            <a:extLst>
              <a:ext uri="{FF2B5EF4-FFF2-40B4-BE49-F238E27FC236}">
                <a16:creationId xmlns:a16="http://schemas.microsoft.com/office/drawing/2014/main" id="{00024096-9F46-55A1-1590-D18F864270CC}"/>
              </a:ext>
            </a:extLst>
          </p:cNvPr>
          <p:cNvPicPr>
            <a:picLocks noChangeAspect="1"/>
          </p:cNvPicPr>
          <p:nvPr/>
        </p:nvPicPr>
        <p:blipFill>
          <a:blip r:embed="rId2"/>
          <a:stretch>
            <a:fillRect/>
          </a:stretch>
        </p:blipFill>
        <p:spPr>
          <a:xfrm>
            <a:off x="2209800" y="2827415"/>
            <a:ext cx="7010400" cy="3578942"/>
          </a:xfrm>
          <a:prstGeom prst="rect">
            <a:avLst/>
          </a:prstGeom>
        </p:spPr>
      </p:pic>
    </p:spTree>
    <p:extLst>
      <p:ext uri="{BB962C8B-B14F-4D97-AF65-F5344CB8AC3E}">
        <p14:creationId xmlns:p14="http://schemas.microsoft.com/office/powerpoint/2010/main" val="15129480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58354-5E0D-A931-DA26-8F7BC3EF227F}"/>
              </a:ext>
            </a:extLst>
          </p:cNvPr>
          <p:cNvSpPr>
            <a:spLocks noGrp="1"/>
          </p:cNvSpPr>
          <p:nvPr>
            <p:ph type="title"/>
          </p:nvPr>
        </p:nvSpPr>
        <p:spPr/>
        <p:txBody>
          <a:bodyPr/>
          <a:lstStyle/>
          <a:p>
            <a:r>
              <a:rPr lang="en-US" dirty="0"/>
              <a:t>RNNs for sequence classification</a:t>
            </a:r>
          </a:p>
        </p:txBody>
      </p:sp>
      <p:sp>
        <p:nvSpPr>
          <p:cNvPr id="3" name="Content Placeholder 2">
            <a:extLst>
              <a:ext uri="{FF2B5EF4-FFF2-40B4-BE49-F238E27FC236}">
                <a16:creationId xmlns:a16="http://schemas.microsoft.com/office/drawing/2014/main" id="{3A0BC5F2-3D0D-3205-A4DD-B49E07FA6DA9}"/>
              </a:ext>
            </a:extLst>
          </p:cNvPr>
          <p:cNvSpPr>
            <a:spLocks noGrp="1"/>
          </p:cNvSpPr>
          <p:nvPr>
            <p:ph idx="1"/>
          </p:nvPr>
        </p:nvSpPr>
        <p:spPr/>
        <p:txBody>
          <a:bodyPr/>
          <a:lstStyle/>
          <a:p>
            <a:r>
              <a:rPr lang="en-US" dirty="0"/>
              <a:t>Text classification</a:t>
            </a:r>
          </a:p>
          <a:p>
            <a:endParaRPr lang="en-US" dirty="0"/>
          </a:p>
          <a:p>
            <a:endParaRPr lang="en-US" dirty="0"/>
          </a:p>
          <a:p>
            <a:endParaRPr lang="en-US" dirty="0"/>
          </a:p>
          <a:p>
            <a:endParaRPr lang="en-US" dirty="0"/>
          </a:p>
          <a:p>
            <a:endParaRPr lang="en-US" dirty="0"/>
          </a:p>
          <a:p>
            <a:endParaRPr lang="en-US" dirty="0"/>
          </a:p>
          <a:p>
            <a:r>
              <a:rPr lang="en-US" dirty="0"/>
              <a:t>Instead of taking the last state, could use some pooling function of all the output states, like </a:t>
            </a:r>
            <a:r>
              <a:rPr lang="en-US" b="1" dirty="0"/>
              <a:t>mean pooling</a:t>
            </a:r>
          </a:p>
        </p:txBody>
      </p:sp>
      <p:pic>
        <p:nvPicPr>
          <p:cNvPr id="5" name="Picture 4">
            <a:extLst>
              <a:ext uri="{FF2B5EF4-FFF2-40B4-BE49-F238E27FC236}">
                <a16:creationId xmlns:a16="http://schemas.microsoft.com/office/drawing/2014/main" id="{51DCA583-3D35-FD5D-61A1-44779AD3DD1E}"/>
              </a:ext>
            </a:extLst>
          </p:cNvPr>
          <p:cNvPicPr>
            <a:picLocks noChangeAspect="1"/>
          </p:cNvPicPr>
          <p:nvPr/>
        </p:nvPicPr>
        <p:blipFill>
          <a:blip r:embed="rId2"/>
          <a:stretch>
            <a:fillRect/>
          </a:stretch>
        </p:blipFill>
        <p:spPr>
          <a:xfrm>
            <a:off x="3314700" y="2286000"/>
            <a:ext cx="5562600" cy="2697286"/>
          </a:xfrm>
          <a:prstGeom prst="rect">
            <a:avLst/>
          </a:prstGeom>
        </p:spPr>
      </p:pic>
      <p:pic>
        <p:nvPicPr>
          <p:cNvPr id="6" name="Picture 5">
            <a:extLst>
              <a:ext uri="{FF2B5EF4-FFF2-40B4-BE49-F238E27FC236}">
                <a16:creationId xmlns:a16="http://schemas.microsoft.com/office/drawing/2014/main" id="{FF88E88D-2336-3E86-A9DC-4FB1BF764CE1}"/>
              </a:ext>
            </a:extLst>
          </p:cNvPr>
          <p:cNvPicPr>
            <a:picLocks noChangeAspect="1"/>
          </p:cNvPicPr>
          <p:nvPr/>
        </p:nvPicPr>
        <p:blipFill>
          <a:blip r:embed="rId3"/>
          <a:stretch>
            <a:fillRect/>
          </a:stretch>
        </p:blipFill>
        <p:spPr>
          <a:xfrm>
            <a:off x="7086600" y="5676378"/>
            <a:ext cx="2209800" cy="1029222"/>
          </a:xfrm>
          <a:prstGeom prst="rect">
            <a:avLst/>
          </a:prstGeom>
        </p:spPr>
      </p:pic>
    </p:spTree>
    <p:extLst>
      <p:ext uri="{BB962C8B-B14F-4D97-AF65-F5344CB8AC3E}">
        <p14:creationId xmlns:p14="http://schemas.microsoft.com/office/powerpoint/2010/main" val="15017565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0C6DB-6D1B-B7B1-DFC9-52953D4BD7C0}"/>
              </a:ext>
            </a:extLst>
          </p:cNvPr>
          <p:cNvSpPr>
            <a:spLocks noGrp="1"/>
          </p:cNvSpPr>
          <p:nvPr>
            <p:ph type="title"/>
          </p:nvPr>
        </p:nvSpPr>
        <p:spPr/>
        <p:txBody>
          <a:bodyPr/>
          <a:lstStyle/>
          <a:p>
            <a:r>
              <a:rPr lang="en-US" dirty="0"/>
              <a:t>Autoregressive generation</a:t>
            </a:r>
          </a:p>
        </p:txBody>
      </p:sp>
      <p:pic>
        <p:nvPicPr>
          <p:cNvPr id="5" name="Content Placeholder 4">
            <a:extLst>
              <a:ext uri="{FF2B5EF4-FFF2-40B4-BE49-F238E27FC236}">
                <a16:creationId xmlns:a16="http://schemas.microsoft.com/office/drawing/2014/main" id="{CAE5A1BE-2BF8-3F28-94FE-B2F481CEA4BA}"/>
              </a:ext>
            </a:extLst>
          </p:cNvPr>
          <p:cNvPicPr>
            <a:picLocks noGrp="1" noChangeAspect="1"/>
          </p:cNvPicPr>
          <p:nvPr>
            <p:ph idx="1"/>
          </p:nvPr>
        </p:nvPicPr>
        <p:blipFill>
          <a:blip r:embed="rId2"/>
          <a:stretch>
            <a:fillRect/>
          </a:stretch>
        </p:blipFill>
        <p:spPr>
          <a:xfrm>
            <a:off x="2582863" y="1816100"/>
            <a:ext cx="7086600" cy="4140200"/>
          </a:xfrm>
        </p:spPr>
      </p:pic>
    </p:spTree>
    <p:extLst>
      <p:ext uri="{BB962C8B-B14F-4D97-AF65-F5344CB8AC3E}">
        <p14:creationId xmlns:p14="http://schemas.microsoft.com/office/powerpoint/2010/main" val="39745161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85914-C0E0-0B0A-6A8C-2CB3947D124E}"/>
              </a:ext>
            </a:extLst>
          </p:cNvPr>
          <p:cNvSpPr>
            <a:spLocks noGrp="1"/>
          </p:cNvSpPr>
          <p:nvPr>
            <p:ph type="title"/>
          </p:nvPr>
        </p:nvSpPr>
        <p:spPr/>
        <p:txBody>
          <a:bodyPr/>
          <a:lstStyle/>
          <a:p>
            <a:r>
              <a:rPr lang="en-US" dirty="0"/>
              <a:t>Stacked RNNs</a:t>
            </a:r>
          </a:p>
        </p:txBody>
      </p:sp>
      <p:pic>
        <p:nvPicPr>
          <p:cNvPr id="5" name="Content Placeholder 4">
            <a:extLst>
              <a:ext uri="{FF2B5EF4-FFF2-40B4-BE49-F238E27FC236}">
                <a16:creationId xmlns:a16="http://schemas.microsoft.com/office/drawing/2014/main" id="{A49BDA3E-7EAC-37C6-9377-CCCE57FB3903}"/>
              </a:ext>
            </a:extLst>
          </p:cNvPr>
          <p:cNvPicPr>
            <a:picLocks noGrp="1" noChangeAspect="1"/>
          </p:cNvPicPr>
          <p:nvPr>
            <p:ph idx="1"/>
          </p:nvPr>
        </p:nvPicPr>
        <p:blipFill>
          <a:blip r:embed="rId2"/>
          <a:stretch>
            <a:fillRect/>
          </a:stretch>
        </p:blipFill>
        <p:spPr>
          <a:xfrm>
            <a:off x="1436136" y="1600200"/>
            <a:ext cx="9380054" cy="4572000"/>
          </a:xfrm>
        </p:spPr>
      </p:pic>
    </p:spTree>
    <p:extLst>
      <p:ext uri="{BB962C8B-B14F-4D97-AF65-F5344CB8AC3E}">
        <p14:creationId xmlns:p14="http://schemas.microsoft.com/office/powerpoint/2010/main" val="37088017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9A24D-D781-267A-4796-07E9C45665FE}"/>
              </a:ext>
            </a:extLst>
          </p:cNvPr>
          <p:cNvSpPr>
            <a:spLocks noGrp="1"/>
          </p:cNvSpPr>
          <p:nvPr>
            <p:ph type="title"/>
          </p:nvPr>
        </p:nvSpPr>
        <p:spPr/>
        <p:txBody>
          <a:bodyPr/>
          <a:lstStyle/>
          <a:p>
            <a:r>
              <a:rPr lang="en-US" dirty="0"/>
              <a:t>Bidirectional RNNs</a:t>
            </a:r>
          </a:p>
        </p:txBody>
      </p:sp>
      <p:pic>
        <p:nvPicPr>
          <p:cNvPr id="8" name="Content Placeholder 7">
            <a:extLst>
              <a:ext uri="{FF2B5EF4-FFF2-40B4-BE49-F238E27FC236}">
                <a16:creationId xmlns:a16="http://schemas.microsoft.com/office/drawing/2014/main" id="{AC8950DF-D723-CA1A-130C-5A60EE1DA44E}"/>
              </a:ext>
            </a:extLst>
          </p:cNvPr>
          <p:cNvPicPr>
            <a:picLocks noGrp="1" noChangeAspect="1"/>
          </p:cNvPicPr>
          <p:nvPr>
            <p:ph idx="1"/>
          </p:nvPr>
        </p:nvPicPr>
        <p:blipFill>
          <a:blip r:embed="rId2"/>
          <a:stretch>
            <a:fillRect/>
          </a:stretch>
        </p:blipFill>
        <p:spPr>
          <a:xfrm>
            <a:off x="5791200" y="1764062"/>
            <a:ext cx="6194285" cy="3329876"/>
          </a:xfrm>
        </p:spPr>
      </p:pic>
      <p:pic>
        <p:nvPicPr>
          <p:cNvPr id="4" name="Picture 3">
            <a:extLst>
              <a:ext uri="{FF2B5EF4-FFF2-40B4-BE49-F238E27FC236}">
                <a16:creationId xmlns:a16="http://schemas.microsoft.com/office/drawing/2014/main" id="{C80217B5-E524-0DF1-5484-FFE07FE69A23}"/>
              </a:ext>
            </a:extLst>
          </p:cNvPr>
          <p:cNvPicPr>
            <a:picLocks noChangeAspect="1"/>
          </p:cNvPicPr>
          <p:nvPr/>
        </p:nvPicPr>
        <p:blipFill>
          <a:blip r:embed="rId3"/>
          <a:stretch>
            <a:fillRect/>
          </a:stretch>
        </p:blipFill>
        <p:spPr>
          <a:xfrm>
            <a:off x="1097280" y="2131868"/>
            <a:ext cx="3648943" cy="594014"/>
          </a:xfrm>
          <a:prstGeom prst="rect">
            <a:avLst/>
          </a:prstGeom>
        </p:spPr>
      </p:pic>
      <p:pic>
        <p:nvPicPr>
          <p:cNvPr id="5" name="Picture 4">
            <a:extLst>
              <a:ext uri="{FF2B5EF4-FFF2-40B4-BE49-F238E27FC236}">
                <a16:creationId xmlns:a16="http://schemas.microsoft.com/office/drawing/2014/main" id="{4AA11D90-0E03-BC99-E317-C619D0B6B9D7}"/>
              </a:ext>
            </a:extLst>
          </p:cNvPr>
          <p:cNvPicPr>
            <a:picLocks noChangeAspect="1"/>
          </p:cNvPicPr>
          <p:nvPr/>
        </p:nvPicPr>
        <p:blipFill>
          <a:blip r:embed="rId4"/>
          <a:stretch>
            <a:fillRect/>
          </a:stretch>
        </p:blipFill>
        <p:spPr>
          <a:xfrm>
            <a:off x="1210426" y="2750127"/>
            <a:ext cx="3535797" cy="678873"/>
          </a:xfrm>
          <a:prstGeom prst="rect">
            <a:avLst/>
          </a:prstGeom>
        </p:spPr>
      </p:pic>
      <p:pic>
        <p:nvPicPr>
          <p:cNvPr id="6" name="Picture 5">
            <a:extLst>
              <a:ext uri="{FF2B5EF4-FFF2-40B4-BE49-F238E27FC236}">
                <a16:creationId xmlns:a16="http://schemas.microsoft.com/office/drawing/2014/main" id="{FA580EDC-E854-CA43-22A8-AA8E19F000EC}"/>
              </a:ext>
            </a:extLst>
          </p:cNvPr>
          <p:cNvPicPr>
            <a:picLocks noChangeAspect="1"/>
          </p:cNvPicPr>
          <p:nvPr/>
        </p:nvPicPr>
        <p:blipFill>
          <a:blip r:embed="rId5"/>
          <a:stretch>
            <a:fillRect/>
          </a:stretch>
        </p:blipFill>
        <p:spPr>
          <a:xfrm>
            <a:off x="1758011" y="3554536"/>
            <a:ext cx="2489200" cy="1244600"/>
          </a:xfrm>
          <a:prstGeom prst="rect">
            <a:avLst/>
          </a:prstGeom>
        </p:spPr>
      </p:pic>
    </p:spTree>
    <p:extLst>
      <p:ext uri="{BB962C8B-B14F-4D97-AF65-F5344CB8AC3E}">
        <p14:creationId xmlns:p14="http://schemas.microsoft.com/office/powerpoint/2010/main" val="3495078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F4781-D84A-BC73-A841-F7BE685A860E}"/>
              </a:ext>
            </a:extLst>
          </p:cNvPr>
          <p:cNvSpPr>
            <a:spLocks noGrp="1"/>
          </p:cNvSpPr>
          <p:nvPr>
            <p:ph type="title"/>
          </p:nvPr>
        </p:nvSpPr>
        <p:spPr/>
        <p:txBody>
          <a:bodyPr/>
          <a:lstStyle/>
          <a:p>
            <a:r>
              <a:rPr lang="en-US" dirty="0"/>
              <a:t>Recurrent Neural Networks (RNNs)</a:t>
            </a:r>
          </a:p>
        </p:txBody>
      </p:sp>
      <p:sp>
        <p:nvSpPr>
          <p:cNvPr id="3" name="Content Placeholder 2">
            <a:extLst>
              <a:ext uri="{FF2B5EF4-FFF2-40B4-BE49-F238E27FC236}">
                <a16:creationId xmlns:a16="http://schemas.microsoft.com/office/drawing/2014/main" id="{172893DF-5229-F004-39C2-935F8D85F474}"/>
              </a:ext>
            </a:extLst>
          </p:cNvPr>
          <p:cNvSpPr>
            <a:spLocks noGrp="1"/>
          </p:cNvSpPr>
          <p:nvPr>
            <p:ph idx="1"/>
          </p:nvPr>
        </p:nvSpPr>
        <p:spPr/>
        <p:txBody>
          <a:bodyPr>
            <a:normAutofit/>
          </a:bodyPr>
          <a:lstStyle/>
          <a:p>
            <a:r>
              <a:rPr lang="en-US" sz="3600" dirty="0"/>
              <a:t>Any network that contains a cycle within its network connections.</a:t>
            </a:r>
          </a:p>
          <a:p>
            <a:r>
              <a:rPr lang="en-US" sz="3600" dirty="0"/>
              <a:t>The value of some unit is directly, or indirectly, dependent on its own earlier outputs as an input. </a:t>
            </a:r>
            <a:endParaRPr lang="en-US" sz="4400" dirty="0"/>
          </a:p>
          <a:p>
            <a:pPr marL="571500" indent="-571500">
              <a:buFont typeface="Arial" panose="020B0604020202020204" pitchFamily="34" charset="0"/>
              <a:buChar char="•"/>
            </a:pPr>
            <a:endParaRPr lang="en-US" sz="3200" dirty="0"/>
          </a:p>
        </p:txBody>
      </p:sp>
    </p:spTree>
    <p:extLst>
      <p:ext uri="{BB962C8B-B14F-4D97-AF65-F5344CB8AC3E}">
        <p14:creationId xmlns:p14="http://schemas.microsoft.com/office/powerpoint/2010/main" val="21480089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F2C1F8-AA83-714D-109F-58AC685434ED}"/>
              </a:ext>
            </a:extLst>
          </p:cNvPr>
          <p:cNvSpPr>
            <a:spLocks noGrp="1"/>
          </p:cNvSpPr>
          <p:nvPr>
            <p:ph type="title"/>
          </p:nvPr>
        </p:nvSpPr>
        <p:spPr/>
        <p:txBody>
          <a:bodyPr/>
          <a:lstStyle/>
          <a:p>
            <a:r>
              <a:rPr lang="en-US" dirty="0"/>
              <a:t>Bidirectional RNNs for classification</a:t>
            </a:r>
          </a:p>
        </p:txBody>
      </p:sp>
      <p:pic>
        <p:nvPicPr>
          <p:cNvPr id="5" name="Content Placeholder 4">
            <a:extLst>
              <a:ext uri="{FF2B5EF4-FFF2-40B4-BE49-F238E27FC236}">
                <a16:creationId xmlns:a16="http://schemas.microsoft.com/office/drawing/2014/main" id="{BE188B80-332F-DAD3-BA74-4EFD9D2F720B}"/>
              </a:ext>
            </a:extLst>
          </p:cNvPr>
          <p:cNvPicPr>
            <a:picLocks noGrp="1" noChangeAspect="1"/>
          </p:cNvPicPr>
          <p:nvPr>
            <p:ph idx="1"/>
          </p:nvPr>
        </p:nvPicPr>
        <p:blipFill>
          <a:blip r:embed="rId2"/>
          <a:stretch>
            <a:fillRect/>
          </a:stretch>
        </p:blipFill>
        <p:spPr>
          <a:xfrm>
            <a:off x="2571305" y="1600200"/>
            <a:ext cx="7109716" cy="4572000"/>
          </a:xfrm>
        </p:spPr>
      </p:pic>
    </p:spTree>
    <p:extLst>
      <p:ext uri="{BB962C8B-B14F-4D97-AF65-F5344CB8AC3E}">
        <p14:creationId xmlns:p14="http://schemas.microsoft.com/office/powerpoint/2010/main" val="33774896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897E1-9DBC-AE71-5254-C7708A6279D1}"/>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CB73F9C3-86E9-2173-361D-ACD4DE354C1C}"/>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94159447-EFA3-22FA-EFD1-87696957D7D2}"/>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RNNs for Sequences</a:t>
            </a:r>
          </a:p>
        </p:txBody>
      </p:sp>
      <p:sp>
        <p:nvSpPr>
          <p:cNvPr id="3" name="Text Placeholder 2">
            <a:extLst>
              <a:ext uri="{FF2B5EF4-FFF2-40B4-BE49-F238E27FC236}">
                <a16:creationId xmlns:a16="http://schemas.microsoft.com/office/drawing/2014/main" id="{40C189CD-9FD8-E6D2-4EE7-33757D6E8413}"/>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14127293"/>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D4F83D-94AA-2AB0-0E91-48414A3FF604}"/>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C1E6D893-1691-FD9C-7E38-35DC58E8E2B2}"/>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C1C3EEE0-AA73-31D0-6DBF-306D25F8AB7F}"/>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The LSTM</a:t>
            </a:r>
          </a:p>
        </p:txBody>
      </p:sp>
      <p:sp>
        <p:nvSpPr>
          <p:cNvPr id="3" name="Text Placeholder 2">
            <a:extLst>
              <a:ext uri="{FF2B5EF4-FFF2-40B4-BE49-F238E27FC236}">
                <a16:creationId xmlns:a16="http://schemas.microsoft.com/office/drawing/2014/main" id="{7985A5C6-E32E-1FA8-0C90-85CD96B1CF5B}"/>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170023421"/>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5DBBC-C65F-7AED-1D22-E53E70997CAE}"/>
              </a:ext>
            </a:extLst>
          </p:cNvPr>
          <p:cNvSpPr>
            <a:spLocks noGrp="1"/>
          </p:cNvSpPr>
          <p:nvPr>
            <p:ph type="title"/>
          </p:nvPr>
        </p:nvSpPr>
        <p:spPr/>
        <p:txBody>
          <a:bodyPr/>
          <a:lstStyle/>
          <a:p>
            <a:r>
              <a:rPr lang="en-US" dirty="0"/>
              <a:t>Motivating the LSTM: dealing with distance</a:t>
            </a:r>
          </a:p>
        </p:txBody>
      </p:sp>
      <p:sp>
        <p:nvSpPr>
          <p:cNvPr id="3" name="Content Placeholder 2">
            <a:extLst>
              <a:ext uri="{FF2B5EF4-FFF2-40B4-BE49-F238E27FC236}">
                <a16:creationId xmlns:a16="http://schemas.microsoft.com/office/drawing/2014/main" id="{A80FF95E-26CC-4046-F760-D89B220730F5}"/>
              </a:ext>
            </a:extLst>
          </p:cNvPr>
          <p:cNvSpPr>
            <a:spLocks noGrp="1"/>
          </p:cNvSpPr>
          <p:nvPr>
            <p:ph idx="1"/>
          </p:nvPr>
        </p:nvSpPr>
        <p:spPr>
          <a:xfrm>
            <a:off x="1097285" y="1600199"/>
            <a:ext cx="10866115" cy="5098197"/>
          </a:xfrm>
        </p:spPr>
        <p:txBody>
          <a:bodyPr/>
          <a:lstStyle/>
          <a:p>
            <a:pPr marL="457200" indent="-457200">
              <a:buFont typeface="Arial" panose="020B0604020202020204" pitchFamily="34" charset="0"/>
              <a:buChar char="•"/>
            </a:pPr>
            <a:r>
              <a:rPr lang="en-US" dirty="0">
                <a:latin typeface="Calibri" panose="020F0502020204030204" pitchFamily="34" charset="0"/>
                <a:cs typeface="Calibri" panose="020F0502020204030204" pitchFamily="34" charset="0"/>
              </a:rPr>
              <a:t>It's hard to assign probabilities accurately when context is very far away:</a:t>
            </a:r>
          </a:p>
          <a:p>
            <a:pPr marL="739745" lvl="1" indent="-34290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The flights the airline was canceling were full. </a:t>
            </a:r>
            <a:endParaRPr lang="en-US" sz="4000" dirty="0">
              <a:latin typeface="Calibri" panose="020F0502020204030204" pitchFamily="34" charset="0"/>
              <a:cs typeface="Calibri" panose="020F0502020204030204" pitchFamily="34" charset="0"/>
            </a:endParaRPr>
          </a:p>
          <a:p>
            <a:pPr marL="514350" indent="-514350">
              <a:buFont typeface="Arial" panose="020B0604020202020204" pitchFamily="34" charset="0"/>
              <a:buChar char="•"/>
            </a:pPr>
            <a:r>
              <a:rPr lang="en-US" dirty="0">
                <a:latin typeface="Calibri" panose="020F0502020204030204" pitchFamily="34" charset="0"/>
                <a:cs typeface="Calibri" panose="020F0502020204030204" pitchFamily="34" charset="0"/>
              </a:rPr>
              <a:t>Hidden layers are being forced to do two things:</a:t>
            </a:r>
          </a:p>
          <a:p>
            <a:pPr marL="744538" lvl="1" indent="-349250">
              <a:buFont typeface="Arial" panose="020B0604020202020204" pitchFamily="34" charset="0"/>
              <a:buChar char="•"/>
            </a:pPr>
            <a:r>
              <a:rPr lang="en-US" sz="2800" dirty="0">
                <a:latin typeface="Calibri" panose="020F0502020204030204" pitchFamily="34" charset="0"/>
                <a:cs typeface="Calibri" panose="020F0502020204030204" pitchFamily="34" charset="0"/>
              </a:rPr>
              <a:t>P</a:t>
            </a:r>
            <a:r>
              <a:rPr lang="en-US" sz="2800" dirty="0">
                <a:effectLst/>
                <a:latin typeface="Calibri" panose="020F0502020204030204" pitchFamily="34" charset="0"/>
                <a:cs typeface="Calibri" panose="020F0502020204030204" pitchFamily="34" charset="0"/>
              </a:rPr>
              <a:t>rovide information useful for the current decision, </a:t>
            </a:r>
          </a:p>
          <a:p>
            <a:pPr marL="744538" lvl="1" indent="-349250">
              <a:buFont typeface="Arial" panose="020B0604020202020204" pitchFamily="34" charset="0"/>
              <a:buChar char="•"/>
            </a:pPr>
            <a:r>
              <a:rPr lang="en-US" sz="2800" dirty="0">
                <a:effectLst/>
                <a:latin typeface="Calibri" panose="020F0502020204030204" pitchFamily="34" charset="0"/>
                <a:cs typeface="Calibri" panose="020F0502020204030204" pitchFamily="34" charset="0"/>
              </a:rPr>
              <a:t>Update and carry forward information required for future decisions. </a:t>
            </a:r>
          </a:p>
          <a:p>
            <a:pPr marL="342900" indent="-342900">
              <a:buFont typeface="Arial" panose="020B0604020202020204" pitchFamily="34" charset="0"/>
              <a:buChar char="•"/>
            </a:pPr>
            <a:r>
              <a:rPr lang="en-US" dirty="0">
                <a:latin typeface="Calibri" panose="020F0502020204030204" pitchFamily="34" charset="0"/>
                <a:cs typeface="Calibri" panose="020F0502020204030204" pitchFamily="34" charset="0"/>
              </a:rPr>
              <a:t>Another problem: During backprop, we have to repeatedly multiply gradients through time and many h's</a:t>
            </a:r>
          </a:p>
          <a:p>
            <a:pPr marL="739745" lvl="1" indent="-342900">
              <a:buFont typeface="Arial" panose="020B0604020202020204" pitchFamily="34" charset="0"/>
              <a:buChar char="•"/>
            </a:pPr>
            <a:r>
              <a:rPr lang="en-US" sz="2800" dirty="0">
                <a:latin typeface="Calibri" panose="020F0502020204030204" pitchFamily="34" charset="0"/>
                <a:cs typeface="Calibri" panose="020F0502020204030204" pitchFamily="34" charset="0"/>
              </a:rPr>
              <a:t>The "vanishing gradient" problem</a:t>
            </a:r>
          </a:p>
          <a:p>
            <a:endParaRPr lang="en-US" dirty="0"/>
          </a:p>
        </p:txBody>
      </p:sp>
    </p:spTree>
    <p:extLst>
      <p:ext uri="{BB962C8B-B14F-4D97-AF65-F5344CB8AC3E}">
        <p14:creationId xmlns:p14="http://schemas.microsoft.com/office/powerpoint/2010/main" val="16516387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63618-6207-B5D8-79A1-0DE6FB995AFA}"/>
              </a:ext>
            </a:extLst>
          </p:cNvPr>
          <p:cNvSpPr>
            <a:spLocks noGrp="1"/>
          </p:cNvSpPr>
          <p:nvPr>
            <p:ph type="title"/>
          </p:nvPr>
        </p:nvSpPr>
        <p:spPr/>
        <p:txBody>
          <a:bodyPr>
            <a:normAutofit/>
          </a:bodyPr>
          <a:lstStyle/>
          <a:p>
            <a:r>
              <a:rPr lang="en-US" dirty="0"/>
              <a:t>The LSTM: </a:t>
            </a:r>
            <a:r>
              <a:rPr lang="en-US" dirty="0">
                <a:latin typeface="Calibri" panose="020F0502020204030204" pitchFamily="34" charset="0"/>
                <a:cs typeface="Calibri" panose="020F0502020204030204" pitchFamily="34" charset="0"/>
              </a:rPr>
              <a:t>Long short-term memory network</a:t>
            </a:r>
            <a:endParaRPr lang="en-US" dirty="0"/>
          </a:p>
        </p:txBody>
      </p:sp>
      <p:sp>
        <p:nvSpPr>
          <p:cNvPr id="3" name="Content Placeholder 2">
            <a:extLst>
              <a:ext uri="{FF2B5EF4-FFF2-40B4-BE49-F238E27FC236}">
                <a16:creationId xmlns:a16="http://schemas.microsoft.com/office/drawing/2014/main" id="{9FEB10B1-B86B-3646-FB2A-516710004D9E}"/>
              </a:ext>
            </a:extLst>
          </p:cNvPr>
          <p:cNvSpPr>
            <a:spLocks noGrp="1"/>
          </p:cNvSpPr>
          <p:nvPr>
            <p:ph idx="1"/>
          </p:nvPr>
        </p:nvSpPr>
        <p:spPr/>
        <p:txBody>
          <a:bodyPr/>
          <a:lstStyle/>
          <a:p>
            <a:r>
              <a:rPr lang="en-US" dirty="0">
                <a:effectLst/>
                <a:latin typeface="Calibri" panose="020F0502020204030204" pitchFamily="34" charset="0"/>
                <a:cs typeface="Calibri" panose="020F0502020204030204" pitchFamily="34" charset="0"/>
              </a:rPr>
              <a:t>LSTMs divide the context management problem into two subproblems: </a:t>
            </a:r>
          </a:p>
          <a:p>
            <a:pPr marL="457200" indent="-457200">
              <a:buFont typeface="Arial" panose="020B0604020202020204" pitchFamily="34" charset="0"/>
              <a:buChar char="•"/>
            </a:pPr>
            <a:r>
              <a:rPr lang="en-US" dirty="0">
                <a:effectLst/>
                <a:latin typeface="Calibri" panose="020F0502020204030204" pitchFamily="34" charset="0"/>
                <a:cs typeface="Calibri" panose="020F0502020204030204" pitchFamily="34" charset="0"/>
              </a:rPr>
              <a:t>removing information no longer needed from the context, </a:t>
            </a:r>
          </a:p>
          <a:p>
            <a:pPr marL="457200" indent="-457200">
              <a:buFont typeface="Arial" panose="020B0604020202020204" pitchFamily="34" charset="0"/>
              <a:buChar char="•"/>
            </a:pPr>
            <a:r>
              <a:rPr lang="en-US" dirty="0">
                <a:effectLst/>
                <a:latin typeface="Calibri" panose="020F0502020204030204" pitchFamily="34" charset="0"/>
                <a:cs typeface="Calibri" panose="020F0502020204030204" pitchFamily="34" charset="0"/>
              </a:rPr>
              <a:t>adding information likely to be needed for later decision making</a:t>
            </a:r>
          </a:p>
          <a:p>
            <a:pPr marL="457200" indent="-457200">
              <a:buFont typeface="Arial" panose="020B0604020202020204" pitchFamily="34" charset="0"/>
              <a:buChar char="•"/>
            </a:pPr>
            <a:r>
              <a:rPr lang="en-US" dirty="0">
                <a:latin typeface="Calibri" panose="020F0502020204030204" pitchFamily="34" charset="0"/>
                <a:cs typeface="Calibri" panose="020F0502020204030204" pitchFamily="34" charset="0"/>
              </a:rPr>
              <a:t>LSTMs add:</a:t>
            </a:r>
          </a:p>
          <a:p>
            <a:pPr marL="854045" lvl="1" indent="-457200">
              <a:buFont typeface="Arial" panose="020B0604020202020204" pitchFamily="34" charset="0"/>
              <a:buChar char="•"/>
            </a:pPr>
            <a:r>
              <a:rPr lang="en-US" dirty="0">
                <a:latin typeface="Calibri" panose="020F0502020204030204" pitchFamily="34" charset="0"/>
                <a:cs typeface="Calibri" panose="020F0502020204030204" pitchFamily="34" charset="0"/>
              </a:rPr>
              <a:t> explicit context layer</a:t>
            </a:r>
          </a:p>
          <a:p>
            <a:pPr marL="854045" lvl="1" indent="-457200">
              <a:buFont typeface="Arial" panose="020B0604020202020204" pitchFamily="34" charset="0"/>
              <a:buChar char="•"/>
            </a:pPr>
            <a:r>
              <a:rPr lang="en-US" dirty="0">
                <a:latin typeface="Calibri" panose="020F0502020204030204" pitchFamily="34" charset="0"/>
                <a:cs typeface="Calibri" panose="020F0502020204030204" pitchFamily="34" charset="0"/>
              </a:rPr>
              <a:t>Neural circuits with </a:t>
            </a:r>
            <a:r>
              <a:rPr lang="en-US" b="1" dirty="0">
                <a:latin typeface="Calibri" panose="020F0502020204030204" pitchFamily="34" charset="0"/>
                <a:cs typeface="Calibri" panose="020F0502020204030204" pitchFamily="34" charset="0"/>
              </a:rPr>
              <a:t>gates </a:t>
            </a:r>
            <a:r>
              <a:rPr lang="en-US" dirty="0">
                <a:latin typeface="Calibri" panose="020F0502020204030204" pitchFamily="34" charset="0"/>
                <a:cs typeface="Calibri" panose="020F0502020204030204" pitchFamily="34" charset="0"/>
              </a:rPr>
              <a:t>to control information flow</a:t>
            </a:r>
          </a:p>
          <a:p>
            <a:endParaRPr lang="en-US" dirty="0"/>
          </a:p>
        </p:txBody>
      </p:sp>
    </p:spTree>
    <p:extLst>
      <p:ext uri="{BB962C8B-B14F-4D97-AF65-F5344CB8AC3E}">
        <p14:creationId xmlns:p14="http://schemas.microsoft.com/office/powerpoint/2010/main" val="28748334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39461-C55E-E501-B2A1-9634F24BB83D}"/>
              </a:ext>
            </a:extLst>
          </p:cNvPr>
          <p:cNvSpPr>
            <a:spLocks noGrp="1"/>
          </p:cNvSpPr>
          <p:nvPr>
            <p:ph type="title"/>
          </p:nvPr>
        </p:nvSpPr>
        <p:spPr/>
        <p:txBody>
          <a:bodyPr/>
          <a:lstStyle/>
          <a:p>
            <a:r>
              <a:rPr lang="en-US" dirty="0"/>
              <a:t>Forget gate</a:t>
            </a:r>
          </a:p>
        </p:txBody>
      </p:sp>
      <p:sp>
        <p:nvSpPr>
          <p:cNvPr id="3" name="Content Placeholder 2">
            <a:extLst>
              <a:ext uri="{FF2B5EF4-FFF2-40B4-BE49-F238E27FC236}">
                <a16:creationId xmlns:a16="http://schemas.microsoft.com/office/drawing/2014/main" id="{E0708FA0-DB35-553E-1283-9380B74F4652}"/>
              </a:ext>
            </a:extLst>
          </p:cNvPr>
          <p:cNvSpPr>
            <a:spLocks noGrp="1"/>
          </p:cNvSpPr>
          <p:nvPr>
            <p:ph idx="1"/>
          </p:nvPr>
        </p:nvSpPr>
        <p:spPr/>
        <p:txBody>
          <a:bodyPr/>
          <a:lstStyle/>
          <a:p>
            <a:r>
              <a:rPr lang="en-US" sz="1800" dirty="0">
                <a:effectLst/>
                <a:latin typeface="NimbusRomNo9L"/>
              </a:rPr>
              <a:t>Deletes  information from the context that is no longer needed. </a:t>
            </a:r>
            <a:endParaRPr lang="en-US" dirty="0"/>
          </a:p>
          <a:p>
            <a:endParaRPr lang="en-US" dirty="0"/>
          </a:p>
        </p:txBody>
      </p:sp>
      <p:pic>
        <p:nvPicPr>
          <p:cNvPr id="4" name="Picture 3">
            <a:extLst>
              <a:ext uri="{FF2B5EF4-FFF2-40B4-BE49-F238E27FC236}">
                <a16:creationId xmlns:a16="http://schemas.microsoft.com/office/drawing/2014/main" id="{F7AD185E-5C2F-E90E-8ABD-BEF962FA9F1A}"/>
              </a:ext>
            </a:extLst>
          </p:cNvPr>
          <p:cNvPicPr>
            <a:picLocks noChangeAspect="1"/>
          </p:cNvPicPr>
          <p:nvPr/>
        </p:nvPicPr>
        <p:blipFill>
          <a:blip r:embed="rId3"/>
          <a:stretch>
            <a:fillRect/>
          </a:stretch>
        </p:blipFill>
        <p:spPr>
          <a:xfrm>
            <a:off x="3276600" y="2765425"/>
            <a:ext cx="4705350" cy="1327150"/>
          </a:xfrm>
          <a:prstGeom prst="rect">
            <a:avLst/>
          </a:prstGeom>
        </p:spPr>
      </p:pic>
    </p:spTree>
    <p:extLst>
      <p:ext uri="{BB962C8B-B14F-4D97-AF65-F5344CB8AC3E}">
        <p14:creationId xmlns:p14="http://schemas.microsoft.com/office/powerpoint/2010/main" val="13299128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F4A83-0BA7-AD84-3BE7-5C391BFD7144}"/>
              </a:ext>
            </a:extLst>
          </p:cNvPr>
          <p:cNvSpPr>
            <a:spLocks noGrp="1"/>
          </p:cNvSpPr>
          <p:nvPr>
            <p:ph type="title"/>
          </p:nvPr>
        </p:nvSpPr>
        <p:spPr/>
        <p:txBody>
          <a:bodyPr/>
          <a:lstStyle/>
          <a:p>
            <a:r>
              <a:rPr lang="en-US" dirty="0"/>
              <a:t>Regular passing of information</a:t>
            </a:r>
          </a:p>
        </p:txBody>
      </p:sp>
      <p:pic>
        <p:nvPicPr>
          <p:cNvPr id="4" name="Content Placeholder 3">
            <a:extLst>
              <a:ext uri="{FF2B5EF4-FFF2-40B4-BE49-F238E27FC236}">
                <a16:creationId xmlns:a16="http://schemas.microsoft.com/office/drawing/2014/main" id="{C022472B-12FA-8AC5-108D-8298D10C6BDA}"/>
              </a:ext>
            </a:extLst>
          </p:cNvPr>
          <p:cNvPicPr>
            <a:picLocks noGrp="1" noChangeAspect="1"/>
          </p:cNvPicPr>
          <p:nvPr>
            <p:ph idx="1"/>
          </p:nvPr>
        </p:nvPicPr>
        <p:blipFill>
          <a:blip r:embed="rId2"/>
          <a:stretch>
            <a:fillRect/>
          </a:stretch>
        </p:blipFill>
        <p:spPr>
          <a:xfrm>
            <a:off x="1371600" y="2841421"/>
            <a:ext cx="9904620" cy="1822450"/>
          </a:xfrm>
          <a:prstGeom prst="rect">
            <a:avLst/>
          </a:prstGeom>
        </p:spPr>
      </p:pic>
    </p:spTree>
    <p:extLst>
      <p:ext uri="{BB962C8B-B14F-4D97-AF65-F5344CB8AC3E}">
        <p14:creationId xmlns:p14="http://schemas.microsoft.com/office/powerpoint/2010/main" val="13376333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C4C2B-84F0-DACD-4BAB-657452BB5EE2}"/>
              </a:ext>
            </a:extLst>
          </p:cNvPr>
          <p:cNvSpPr>
            <a:spLocks noGrp="1"/>
          </p:cNvSpPr>
          <p:nvPr>
            <p:ph type="title"/>
          </p:nvPr>
        </p:nvSpPr>
        <p:spPr/>
        <p:txBody>
          <a:bodyPr/>
          <a:lstStyle/>
          <a:p>
            <a:r>
              <a:rPr lang="en-US" dirty="0"/>
              <a:t>Add gate</a:t>
            </a:r>
          </a:p>
        </p:txBody>
      </p:sp>
      <p:sp>
        <p:nvSpPr>
          <p:cNvPr id="3" name="Content Placeholder 2">
            <a:extLst>
              <a:ext uri="{FF2B5EF4-FFF2-40B4-BE49-F238E27FC236}">
                <a16:creationId xmlns:a16="http://schemas.microsoft.com/office/drawing/2014/main" id="{E890A361-5764-7CA9-235A-8B9019303B7E}"/>
              </a:ext>
            </a:extLst>
          </p:cNvPr>
          <p:cNvSpPr>
            <a:spLocks noGrp="1"/>
          </p:cNvSpPr>
          <p:nvPr>
            <p:ph idx="1"/>
          </p:nvPr>
        </p:nvSpPr>
        <p:spPr/>
        <p:txBody>
          <a:bodyPr>
            <a:normAutofit/>
          </a:bodyPr>
          <a:lstStyle/>
          <a:p>
            <a:r>
              <a:rPr lang="en-US" sz="2600" dirty="0">
                <a:latin typeface="Calibri" panose="020F0502020204030204" pitchFamily="34" charset="0"/>
                <a:cs typeface="Calibri" panose="020F0502020204030204" pitchFamily="34" charset="0"/>
              </a:rPr>
              <a:t>Selecting information to add to current context</a:t>
            </a:r>
          </a:p>
          <a:p>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a:p>
            <a:r>
              <a:rPr lang="en-US" sz="2600" dirty="0">
                <a:effectLst/>
                <a:latin typeface="Calibri" panose="020F0502020204030204" pitchFamily="34" charset="0"/>
                <a:cs typeface="Calibri" panose="020F0502020204030204" pitchFamily="34" charset="0"/>
              </a:rPr>
              <a:t>Add this to the modified context vector to get our new context vector. </a:t>
            </a:r>
            <a:endParaRPr lang="en-US" sz="2600" dirty="0">
              <a:latin typeface="Calibri" panose="020F0502020204030204" pitchFamily="34" charset="0"/>
              <a:cs typeface="Calibri" panose="020F0502020204030204" pitchFamily="34" charset="0"/>
            </a:endParaRPr>
          </a:p>
          <a:p>
            <a:endParaRPr lang="en-US" sz="26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E0239A7-3817-10AA-CC3C-3D320BB22660}"/>
              </a:ext>
            </a:extLst>
          </p:cNvPr>
          <p:cNvPicPr>
            <a:picLocks noChangeAspect="1"/>
          </p:cNvPicPr>
          <p:nvPr/>
        </p:nvPicPr>
        <p:blipFill>
          <a:blip r:embed="rId2"/>
          <a:stretch>
            <a:fillRect/>
          </a:stretch>
        </p:blipFill>
        <p:spPr>
          <a:xfrm>
            <a:off x="2997200" y="2463800"/>
            <a:ext cx="5689600" cy="1422400"/>
          </a:xfrm>
          <a:prstGeom prst="rect">
            <a:avLst/>
          </a:prstGeom>
        </p:spPr>
      </p:pic>
      <p:pic>
        <p:nvPicPr>
          <p:cNvPr id="5" name="Picture 4">
            <a:extLst>
              <a:ext uri="{FF2B5EF4-FFF2-40B4-BE49-F238E27FC236}">
                <a16:creationId xmlns:a16="http://schemas.microsoft.com/office/drawing/2014/main" id="{56E7D94A-DF4A-7825-C561-DFBC8949FC5B}"/>
              </a:ext>
            </a:extLst>
          </p:cNvPr>
          <p:cNvPicPr>
            <a:picLocks noChangeAspect="1"/>
          </p:cNvPicPr>
          <p:nvPr/>
        </p:nvPicPr>
        <p:blipFill>
          <a:blip r:embed="rId3"/>
          <a:stretch>
            <a:fillRect/>
          </a:stretch>
        </p:blipFill>
        <p:spPr>
          <a:xfrm>
            <a:off x="2997200" y="4619625"/>
            <a:ext cx="3585936" cy="1276350"/>
          </a:xfrm>
          <a:prstGeom prst="rect">
            <a:avLst/>
          </a:prstGeom>
        </p:spPr>
      </p:pic>
    </p:spTree>
    <p:extLst>
      <p:ext uri="{BB962C8B-B14F-4D97-AF65-F5344CB8AC3E}">
        <p14:creationId xmlns:p14="http://schemas.microsoft.com/office/powerpoint/2010/main" val="4628541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65584-9C62-6B8C-C25D-8F5AE6CD3AC7}"/>
              </a:ext>
            </a:extLst>
          </p:cNvPr>
          <p:cNvSpPr>
            <a:spLocks noGrp="1"/>
          </p:cNvSpPr>
          <p:nvPr>
            <p:ph type="title"/>
          </p:nvPr>
        </p:nvSpPr>
        <p:spPr/>
        <p:txBody>
          <a:bodyPr/>
          <a:lstStyle/>
          <a:p>
            <a:r>
              <a:rPr lang="en-US" dirty="0"/>
              <a:t>Output gate</a:t>
            </a:r>
          </a:p>
        </p:txBody>
      </p:sp>
      <p:sp>
        <p:nvSpPr>
          <p:cNvPr id="3" name="Content Placeholder 2">
            <a:extLst>
              <a:ext uri="{FF2B5EF4-FFF2-40B4-BE49-F238E27FC236}">
                <a16:creationId xmlns:a16="http://schemas.microsoft.com/office/drawing/2014/main" id="{17126017-3ABE-0335-7887-9F09C490E12B}"/>
              </a:ext>
            </a:extLst>
          </p:cNvPr>
          <p:cNvSpPr>
            <a:spLocks noGrp="1"/>
          </p:cNvSpPr>
          <p:nvPr>
            <p:ph idx="1"/>
          </p:nvPr>
        </p:nvSpPr>
        <p:spPr/>
        <p:txBody>
          <a:bodyPr/>
          <a:lstStyle/>
          <a:p>
            <a:r>
              <a:rPr lang="en-US" sz="1800" dirty="0">
                <a:effectLst/>
                <a:latin typeface="NimbusRomNo9L"/>
              </a:rPr>
              <a:t>Decide what information is required for the current hidden state (as opposed to what information needs to be preserved for future decisions). </a:t>
            </a:r>
            <a:endParaRPr lang="en-US" dirty="0"/>
          </a:p>
          <a:p>
            <a:endParaRPr lang="en-US" dirty="0"/>
          </a:p>
        </p:txBody>
      </p:sp>
      <p:pic>
        <p:nvPicPr>
          <p:cNvPr id="4" name="Picture 3">
            <a:extLst>
              <a:ext uri="{FF2B5EF4-FFF2-40B4-BE49-F238E27FC236}">
                <a16:creationId xmlns:a16="http://schemas.microsoft.com/office/drawing/2014/main" id="{A5406299-8CCB-830A-A72F-9A2921238B2A}"/>
              </a:ext>
            </a:extLst>
          </p:cNvPr>
          <p:cNvPicPr>
            <a:picLocks noChangeAspect="1"/>
          </p:cNvPicPr>
          <p:nvPr/>
        </p:nvPicPr>
        <p:blipFill>
          <a:blip r:embed="rId2"/>
          <a:stretch>
            <a:fillRect/>
          </a:stretch>
        </p:blipFill>
        <p:spPr>
          <a:xfrm>
            <a:off x="1676400" y="2997200"/>
            <a:ext cx="7175500" cy="1778000"/>
          </a:xfrm>
          <a:prstGeom prst="rect">
            <a:avLst/>
          </a:prstGeom>
        </p:spPr>
      </p:pic>
    </p:spTree>
    <p:extLst>
      <p:ext uri="{BB962C8B-B14F-4D97-AF65-F5344CB8AC3E}">
        <p14:creationId xmlns:p14="http://schemas.microsoft.com/office/powerpoint/2010/main" val="5602259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E7349-D886-F8C3-6C89-FD603B79A089}"/>
              </a:ext>
            </a:extLst>
          </p:cNvPr>
          <p:cNvSpPr>
            <a:spLocks noGrp="1"/>
          </p:cNvSpPr>
          <p:nvPr>
            <p:ph type="title"/>
          </p:nvPr>
        </p:nvSpPr>
        <p:spPr/>
        <p:txBody>
          <a:bodyPr/>
          <a:lstStyle/>
          <a:p>
            <a:r>
              <a:rPr lang="en-US" dirty="0"/>
              <a:t>The LSTM</a:t>
            </a:r>
          </a:p>
        </p:txBody>
      </p:sp>
      <p:pic>
        <p:nvPicPr>
          <p:cNvPr id="5" name="Content Placeholder 4">
            <a:extLst>
              <a:ext uri="{FF2B5EF4-FFF2-40B4-BE49-F238E27FC236}">
                <a16:creationId xmlns:a16="http://schemas.microsoft.com/office/drawing/2014/main" id="{DA44874F-760A-D657-0336-FE81B0B64694}"/>
              </a:ext>
            </a:extLst>
          </p:cNvPr>
          <p:cNvPicPr>
            <a:picLocks noGrp="1" noChangeAspect="1"/>
          </p:cNvPicPr>
          <p:nvPr>
            <p:ph idx="1"/>
          </p:nvPr>
        </p:nvPicPr>
        <p:blipFill>
          <a:blip r:embed="rId2"/>
          <a:stretch>
            <a:fillRect/>
          </a:stretch>
        </p:blipFill>
        <p:spPr>
          <a:xfrm>
            <a:off x="2320420" y="1600200"/>
            <a:ext cx="7611486" cy="4572000"/>
          </a:xfrm>
        </p:spPr>
      </p:pic>
    </p:spTree>
    <p:extLst>
      <p:ext uri="{BB962C8B-B14F-4D97-AF65-F5344CB8AC3E}">
        <p14:creationId xmlns:p14="http://schemas.microsoft.com/office/powerpoint/2010/main" val="2343569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D0791-FD83-4ECD-3EE3-84E472478DC5}"/>
              </a:ext>
            </a:extLst>
          </p:cNvPr>
          <p:cNvSpPr>
            <a:spLocks noGrp="1"/>
          </p:cNvSpPr>
          <p:nvPr>
            <p:ph type="title"/>
          </p:nvPr>
        </p:nvSpPr>
        <p:spPr/>
        <p:txBody>
          <a:bodyPr/>
          <a:lstStyle/>
          <a:p>
            <a:r>
              <a:rPr lang="en-US" dirty="0"/>
              <a:t>Simple Recurrent Nets (Elman nets)</a:t>
            </a:r>
          </a:p>
        </p:txBody>
      </p:sp>
      <p:sp>
        <p:nvSpPr>
          <p:cNvPr id="4" name="Rounded Rectangle 3">
            <a:extLst>
              <a:ext uri="{FF2B5EF4-FFF2-40B4-BE49-F238E27FC236}">
                <a16:creationId xmlns:a16="http://schemas.microsoft.com/office/drawing/2014/main" id="{F784E2E7-C6D1-376C-5285-7F664AAECF17}"/>
              </a:ext>
            </a:extLst>
          </p:cNvPr>
          <p:cNvSpPr/>
          <p:nvPr/>
        </p:nvSpPr>
        <p:spPr>
          <a:xfrm>
            <a:off x="4343400" y="3971234"/>
            <a:ext cx="3352800" cy="6858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4000" baseline="-25000" dirty="0"/>
          </a:p>
        </p:txBody>
      </p:sp>
      <p:sp>
        <p:nvSpPr>
          <p:cNvPr id="5" name="Rounded Rectangle 4">
            <a:extLst>
              <a:ext uri="{FF2B5EF4-FFF2-40B4-BE49-F238E27FC236}">
                <a16:creationId xmlns:a16="http://schemas.microsoft.com/office/drawing/2014/main" id="{644E51E1-3A46-EB67-30A0-767F3260B54B}"/>
              </a:ext>
            </a:extLst>
          </p:cNvPr>
          <p:cNvSpPr/>
          <p:nvPr/>
        </p:nvSpPr>
        <p:spPr>
          <a:xfrm>
            <a:off x="4343400" y="1851437"/>
            <a:ext cx="3352800" cy="6858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3BD52BD4-76AF-2A44-6EAB-68C43E485049}"/>
              </a:ext>
            </a:extLst>
          </p:cNvPr>
          <p:cNvSpPr/>
          <p:nvPr/>
        </p:nvSpPr>
        <p:spPr>
          <a:xfrm>
            <a:off x="5524500" y="2872960"/>
            <a:ext cx="990600" cy="685800"/>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DD689B3-9B41-FB7B-E734-599F95DA3AF2}"/>
              </a:ext>
            </a:extLst>
          </p:cNvPr>
          <p:cNvSpPr txBox="1"/>
          <p:nvPr/>
        </p:nvSpPr>
        <p:spPr>
          <a:xfrm>
            <a:off x="5751938" y="3932583"/>
            <a:ext cx="535724" cy="707886"/>
          </a:xfrm>
          <a:prstGeom prst="rect">
            <a:avLst/>
          </a:prstGeom>
          <a:noFill/>
        </p:spPr>
        <p:txBody>
          <a:bodyPr wrap="none" rtlCol="0">
            <a:spAutoFit/>
          </a:bodyPr>
          <a:lstStyle/>
          <a:p>
            <a:r>
              <a:rPr lang="en-US" sz="4000" dirty="0" err="1">
                <a:latin typeface="Helvetica" pitchFamily="2" charset="0"/>
              </a:rPr>
              <a:t>x</a:t>
            </a:r>
            <a:r>
              <a:rPr lang="en-US" sz="4000" baseline="-25000" dirty="0" err="1">
                <a:latin typeface="Helvetica" pitchFamily="2" charset="0"/>
              </a:rPr>
              <a:t>t</a:t>
            </a:r>
            <a:endParaRPr lang="en-US" sz="4000" baseline="-25000" dirty="0">
              <a:latin typeface="Helvetica" pitchFamily="2" charset="0"/>
            </a:endParaRPr>
          </a:p>
        </p:txBody>
      </p:sp>
      <p:sp>
        <p:nvSpPr>
          <p:cNvPr id="8" name="TextBox 7">
            <a:extLst>
              <a:ext uri="{FF2B5EF4-FFF2-40B4-BE49-F238E27FC236}">
                <a16:creationId xmlns:a16="http://schemas.microsoft.com/office/drawing/2014/main" id="{F4EC2630-AC94-18AB-8801-79299BAED54A}"/>
              </a:ext>
            </a:extLst>
          </p:cNvPr>
          <p:cNvSpPr txBox="1"/>
          <p:nvPr/>
        </p:nvSpPr>
        <p:spPr>
          <a:xfrm>
            <a:off x="5751938" y="1752600"/>
            <a:ext cx="535724" cy="707886"/>
          </a:xfrm>
          <a:prstGeom prst="rect">
            <a:avLst/>
          </a:prstGeom>
          <a:noFill/>
        </p:spPr>
        <p:txBody>
          <a:bodyPr wrap="none" rtlCol="0">
            <a:spAutoFit/>
          </a:bodyPr>
          <a:lstStyle/>
          <a:p>
            <a:r>
              <a:rPr lang="en-US" sz="4000" dirty="0" err="1">
                <a:latin typeface="Helvetica" pitchFamily="2" charset="0"/>
              </a:rPr>
              <a:t>y</a:t>
            </a:r>
            <a:r>
              <a:rPr lang="en-US" sz="4000" baseline="-25000" dirty="0" err="1">
                <a:latin typeface="Helvetica" pitchFamily="2" charset="0"/>
              </a:rPr>
              <a:t>t</a:t>
            </a:r>
            <a:endParaRPr lang="en-US" sz="4000" baseline="-25000" dirty="0">
              <a:latin typeface="Helvetica" pitchFamily="2" charset="0"/>
            </a:endParaRPr>
          </a:p>
        </p:txBody>
      </p:sp>
      <p:sp>
        <p:nvSpPr>
          <p:cNvPr id="9" name="TextBox 8">
            <a:extLst>
              <a:ext uri="{FF2B5EF4-FFF2-40B4-BE49-F238E27FC236}">
                <a16:creationId xmlns:a16="http://schemas.microsoft.com/office/drawing/2014/main" id="{D4A940DB-345D-2826-DA9C-1CDEB03971B5}"/>
              </a:ext>
            </a:extLst>
          </p:cNvPr>
          <p:cNvSpPr txBox="1"/>
          <p:nvPr/>
        </p:nvSpPr>
        <p:spPr>
          <a:xfrm>
            <a:off x="5737511" y="2827683"/>
            <a:ext cx="564578" cy="707886"/>
          </a:xfrm>
          <a:prstGeom prst="rect">
            <a:avLst/>
          </a:prstGeom>
          <a:noFill/>
        </p:spPr>
        <p:txBody>
          <a:bodyPr wrap="none" rtlCol="0">
            <a:spAutoFit/>
          </a:bodyPr>
          <a:lstStyle/>
          <a:p>
            <a:r>
              <a:rPr lang="en-US" sz="4000" dirty="0" err="1">
                <a:latin typeface="Helvetica" pitchFamily="2" charset="0"/>
              </a:rPr>
              <a:t>h</a:t>
            </a:r>
            <a:r>
              <a:rPr lang="en-US" sz="4000" baseline="-25000" dirty="0" err="1">
                <a:latin typeface="Helvetica" pitchFamily="2" charset="0"/>
              </a:rPr>
              <a:t>t</a:t>
            </a:r>
            <a:endParaRPr lang="en-US" sz="4000" baseline="-25000" dirty="0">
              <a:latin typeface="Helvetica" pitchFamily="2" charset="0"/>
            </a:endParaRPr>
          </a:p>
        </p:txBody>
      </p:sp>
      <p:cxnSp>
        <p:nvCxnSpPr>
          <p:cNvPr id="11" name="Straight Arrow Connector 10">
            <a:extLst>
              <a:ext uri="{FF2B5EF4-FFF2-40B4-BE49-F238E27FC236}">
                <a16:creationId xmlns:a16="http://schemas.microsoft.com/office/drawing/2014/main" id="{EF5EA529-049D-2771-DE14-807227429AC6}"/>
              </a:ext>
            </a:extLst>
          </p:cNvPr>
          <p:cNvCxnSpPr>
            <a:cxnSpLocks/>
          </p:cNvCxnSpPr>
          <p:nvPr/>
        </p:nvCxnSpPr>
        <p:spPr>
          <a:xfrm flipV="1">
            <a:off x="6019800" y="3558760"/>
            <a:ext cx="0" cy="41247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4" name="Content Placeholder 13">
            <a:extLst>
              <a:ext uri="{FF2B5EF4-FFF2-40B4-BE49-F238E27FC236}">
                <a16:creationId xmlns:a16="http://schemas.microsoft.com/office/drawing/2014/main" id="{163E194C-590C-1230-2335-CBB8E3C3B8C1}"/>
              </a:ext>
            </a:extLst>
          </p:cNvPr>
          <p:cNvSpPr txBox="1">
            <a:spLocks noGrp="1"/>
          </p:cNvSpPr>
          <p:nvPr>
            <p:ph idx="1"/>
          </p:nvPr>
        </p:nvSpPr>
        <p:spPr>
          <a:xfrm>
            <a:off x="1097280" y="5081104"/>
            <a:ext cx="9840066" cy="1230593"/>
          </a:xfrm>
          <a:prstGeom prst="rect">
            <a:avLst/>
          </a:prstGeom>
          <a:noFill/>
        </p:spPr>
        <p:txBody>
          <a:bodyPr wrap="none" rtlCol="0">
            <a:spAutoFit/>
          </a:bodyPr>
          <a:lstStyle/>
          <a:p>
            <a:r>
              <a:rPr lang="en-US" sz="3600" dirty="0">
                <a:latin typeface="Calibri" panose="020F0502020204030204" pitchFamily="34" charset="0"/>
                <a:cs typeface="Calibri" panose="020F0502020204030204" pitchFamily="34" charset="0"/>
              </a:rPr>
              <a:t>The hidden layer has a recurrence as part of its input</a:t>
            </a:r>
          </a:p>
          <a:p>
            <a:r>
              <a:rPr lang="en-US" sz="3600" dirty="0">
                <a:latin typeface="Calibri" panose="020F0502020204030204" pitchFamily="34" charset="0"/>
                <a:cs typeface="Calibri" panose="020F0502020204030204" pitchFamily="34" charset="0"/>
              </a:rPr>
              <a:t>The activation value </a:t>
            </a:r>
            <a:r>
              <a:rPr lang="en-US" sz="3600" dirty="0" err="1">
                <a:latin typeface="Calibri" panose="020F0502020204030204" pitchFamily="34" charset="0"/>
                <a:cs typeface="Calibri" panose="020F0502020204030204" pitchFamily="34" charset="0"/>
              </a:rPr>
              <a:t>h</a:t>
            </a:r>
            <a:r>
              <a:rPr lang="en-US" sz="4400" baseline="-25000" dirty="0" err="1">
                <a:latin typeface="Calibri" panose="020F0502020204030204" pitchFamily="34" charset="0"/>
                <a:cs typeface="Calibri" panose="020F0502020204030204" pitchFamily="34" charset="0"/>
              </a:rPr>
              <a:t>t</a:t>
            </a:r>
            <a:r>
              <a:rPr lang="en-US" sz="3600" dirty="0">
                <a:latin typeface="Calibri" panose="020F0502020204030204" pitchFamily="34" charset="0"/>
                <a:cs typeface="Calibri" panose="020F0502020204030204" pitchFamily="34" charset="0"/>
              </a:rPr>
              <a:t> depends on </a:t>
            </a:r>
            <a:r>
              <a:rPr lang="en-US" sz="3600" dirty="0" err="1">
                <a:latin typeface="Calibri" panose="020F0502020204030204" pitchFamily="34" charset="0"/>
                <a:cs typeface="Calibri" panose="020F0502020204030204" pitchFamily="34" charset="0"/>
              </a:rPr>
              <a:t>x</a:t>
            </a:r>
            <a:r>
              <a:rPr lang="en-US" sz="4400" baseline="-25000" dirty="0" err="1">
                <a:latin typeface="Calibri" panose="020F0502020204030204" pitchFamily="34" charset="0"/>
                <a:cs typeface="Calibri" panose="020F0502020204030204" pitchFamily="34" charset="0"/>
              </a:rPr>
              <a:t>t</a:t>
            </a:r>
            <a:r>
              <a:rPr lang="en-US" sz="3600" dirty="0">
                <a:latin typeface="Calibri" panose="020F0502020204030204" pitchFamily="34" charset="0"/>
                <a:cs typeface="Calibri" panose="020F0502020204030204" pitchFamily="34" charset="0"/>
              </a:rPr>
              <a:t> but also h</a:t>
            </a:r>
            <a:r>
              <a:rPr lang="en-US" sz="4400" baseline="-25000" dirty="0">
                <a:latin typeface="Calibri" panose="020F0502020204030204" pitchFamily="34" charset="0"/>
                <a:cs typeface="Calibri" panose="020F0502020204030204" pitchFamily="34" charset="0"/>
              </a:rPr>
              <a:t>t-1</a:t>
            </a:r>
            <a:r>
              <a:rPr lang="en-US" sz="3600" dirty="0">
                <a:latin typeface="Calibri" panose="020F0502020204030204" pitchFamily="34" charset="0"/>
                <a:cs typeface="Calibri" panose="020F0502020204030204" pitchFamily="34" charset="0"/>
              </a:rPr>
              <a:t>!</a:t>
            </a:r>
          </a:p>
        </p:txBody>
      </p:sp>
      <p:cxnSp>
        <p:nvCxnSpPr>
          <p:cNvPr id="15" name="Straight Arrow Connector 14">
            <a:extLst>
              <a:ext uri="{FF2B5EF4-FFF2-40B4-BE49-F238E27FC236}">
                <a16:creationId xmlns:a16="http://schemas.microsoft.com/office/drawing/2014/main" id="{E30D1E47-8C66-2392-73C8-90CFD8CD414E}"/>
              </a:ext>
            </a:extLst>
          </p:cNvPr>
          <p:cNvCxnSpPr>
            <a:cxnSpLocks/>
          </p:cNvCxnSpPr>
          <p:nvPr/>
        </p:nvCxnSpPr>
        <p:spPr>
          <a:xfrm flipH="1" flipV="1">
            <a:off x="6012587" y="2537237"/>
            <a:ext cx="14427" cy="36719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9" name="Freeform 18">
            <a:extLst>
              <a:ext uri="{FF2B5EF4-FFF2-40B4-BE49-F238E27FC236}">
                <a16:creationId xmlns:a16="http://schemas.microsoft.com/office/drawing/2014/main" id="{618DEC7D-D78D-D5DD-1BD6-9003D6F0F054}"/>
              </a:ext>
            </a:extLst>
          </p:cNvPr>
          <p:cNvSpPr/>
          <p:nvPr/>
        </p:nvSpPr>
        <p:spPr>
          <a:xfrm>
            <a:off x="5074252" y="2653548"/>
            <a:ext cx="682784" cy="1157941"/>
          </a:xfrm>
          <a:custGeom>
            <a:avLst/>
            <a:gdLst>
              <a:gd name="connsiteX0" fmla="*/ 785835 w 796142"/>
              <a:gd name="connsiteY0" fmla="*/ 287013 h 1210418"/>
              <a:gd name="connsiteX1" fmla="*/ 693070 w 796142"/>
              <a:gd name="connsiteY1" fmla="*/ 48473 h 1210418"/>
              <a:gd name="connsiteX2" fmla="*/ 43713 w 796142"/>
              <a:gd name="connsiteY2" fmla="*/ 101482 h 1210418"/>
              <a:gd name="connsiteX3" fmla="*/ 123226 w 796142"/>
              <a:gd name="connsiteY3" fmla="*/ 1055639 h 1210418"/>
              <a:gd name="connsiteX4" fmla="*/ 640061 w 796142"/>
              <a:gd name="connsiteY4" fmla="*/ 1201413 h 1210418"/>
              <a:gd name="connsiteX5" fmla="*/ 746079 w 796142"/>
              <a:gd name="connsiteY5" fmla="*/ 976126 h 1210418"/>
              <a:gd name="connsiteX0" fmla="*/ 737629 w 745664"/>
              <a:gd name="connsiteY0" fmla="*/ 240313 h 1160322"/>
              <a:gd name="connsiteX1" fmla="*/ 644864 w 745664"/>
              <a:gd name="connsiteY1" fmla="*/ 1773 h 1160322"/>
              <a:gd name="connsiteX2" fmla="*/ 63232 w 745664"/>
              <a:gd name="connsiteY2" fmla="*/ 183809 h 1160322"/>
              <a:gd name="connsiteX3" fmla="*/ 75020 w 745664"/>
              <a:gd name="connsiteY3" fmla="*/ 1008939 h 1160322"/>
              <a:gd name="connsiteX4" fmla="*/ 591855 w 745664"/>
              <a:gd name="connsiteY4" fmla="*/ 1154713 h 1160322"/>
              <a:gd name="connsiteX5" fmla="*/ 697873 w 745664"/>
              <a:gd name="connsiteY5" fmla="*/ 929426 h 1160322"/>
              <a:gd name="connsiteX0" fmla="*/ 744792 w 752827"/>
              <a:gd name="connsiteY0" fmla="*/ 240860 h 1183864"/>
              <a:gd name="connsiteX1" fmla="*/ 652027 w 752827"/>
              <a:gd name="connsiteY1" fmla="*/ 2320 h 1183864"/>
              <a:gd name="connsiteX2" fmla="*/ 70395 w 752827"/>
              <a:gd name="connsiteY2" fmla="*/ 184356 h 1183864"/>
              <a:gd name="connsiteX3" fmla="*/ 68638 w 752827"/>
              <a:gd name="connsiteY3" fmla="*/ 1081168 h 1183864"/>
              <a:gd name="connsiteX4" fmla="*/ 599018 w 752827"/>
              <a:gd name="connsiteY4" fmla="*/ 1155260 h 1183864"/>
              <a:gd name="connsiteX5" fmla="*/ 705036 w 752827"/>
              <a:gd name="connsiteY5" fmla="*/ 929973 h 1183864"/>
              <a:gd name="connsiteX0" fmla="*/ 745628 w 753663"/>
              <a:gd name="connsiteY0" fmla="*/ 240860 h 1259737"/>
              <a:gd name="connsiteX1" fmla="*/ 652863 w 753663"/>
              <a:gd name="connsiteY1" fmla="*/ 2320 h 1259737"/>
              <a:gd name="connsiteX2" fmla="*/ 71231 w 753663"/>
              <a:gd name="connsiteY2" fmla="*/ 184356 h 1259737"/>
              <a:gd name="connsiteX3" fmla="*/ 69474 w 753663"/>
              <a:gd name="connsiteY3" fmla="*/ 1081168 h 1259737"/>
              <a:gd name="connsiteX4" fmla="*/ 613400 w 753663"/>
              <a:gd name="connsiteY4" fmla="*/ 1255614 h 1259737"/>
              <a:gd name="connsiteX5" fmla="*/ 705872 w 753663"/>
              <a:gd name="connsiteY5" fmla="*/ 929973 h 1259737"/>
              <a:gd name="connsiteX0" fmla="*/ 731983 w 732737"/>
              <a:gd name="connsiteY0" fmla="*/ 227427 h 1246304"/>
              <a:gd name="connsiteX1" fmla="*/ 408954 w 732737"/>
              <a:gd name="connsiteY1" fmla="*/ 3225 h 1246304"/>
              <a:gd name="connsiteX2" fmla="*/ 57586 w 732737"/>
              <a:gd name="connsiteY2" fmla="*/ 170923 h 1246304"/>
              <a:gd name="connsiteX3" fmla="*/ 55829 w 732737"/>
              <a:gd name="connsiteY3" fmla="*/ 1067735 h 1246304"/>
              <a:gd name="connsiteX4" fmla="*/ 599755 w 732737"/>
              <a:gd name="connsiteY4" fmla="*/ 1242181 h 1246304"/>
              <a:gd name="connsiteX5" fmla="*/ 692227 w 732737"/>
              <a:gd name="connsiteY5" fmla="*/ 916540 h 1246304"/>
              <a:gd name="connsiteX0" fmla="*/ 731983 w 732737"/>
              <a:gd name="connsiteY0" fmla="*/ 166918 h 1243141"/>
              <a:gd name="connsiteX1" fmla="*/ 408954 w 732737"/>
              <a:gd name="connsiteY1" fmla="*/ 62 h 1243141"/>
              <a:gd name="connsiteX2" fmla="*/ 57586 w 732737"/>
              <a:gd name="connsiteY2" fmla="*/ 167760 h 1243141"/>
              <a:gd name="connsiteX3" fmla="*/ 55829 w 732737"/>
              <a:gd name="connsiteY3" fmla="*/ 1064572 h 1243141"/>
              <a:gd name="connsiteX4" fmla="*/ 599755 w 732737"/>
              <a:gd name="connsiteY4" fmla="*/ 1239018 h 1243141"/>
              <a:gd name="connsiteX5" fmla="*/ 692227 w 732737"/>
              <a:gd name="connsiteY5" fmla="*/ 913377 h 1243141"/>
              <a:gd name="connsiteX0" fmla="*/ 739513 w 757783"/>
              <a:gd name="connsiteY0" fmla="*/ 166918 h 1243141"/>
              <a:gd name="connsiteX1" fmla="*/ 416484 w 757783"/>
              <a:gd name="connsiteY1" fmla="*/ 62 h 1243141"/>
              <a:gd name="connsiteX2" fmla="*/ 65116 w 757783"/>
              <a:gd name="connsiteY2" fmla="*/ 167760 h 1243141"/>
              <a:gd name="connsiteX3" fmla="*/ 63359 w 757783"/>
              <a:gd name="connsiteY3" fmla="*/ 1064572 h 1243141"/>
              <a:gd name="connsiteX4" fmla="*/ 715645 w 757783"/>
              <a:gd name="connsiteY4" fmla="*/ 1239018 h 1243141"/>
              <a:gd name="connsiteX5" fmla="*/ 699757 w 757783"/>
              <a:gd name="connsiteY5" fmla="*/ 913377 h 1243141"/>
              <a:gd name="connsiteX0" fmla="*/ 693775 w 712046"/>
              <a:gd name="connsiteY0" fmla="*/ 168012 h 1275129"/>
              <a:gd name="connsiteX1" fmla="*/ 370746 w 712046"/>
              <a:gd name="connsiteY1" fmla="*/ 1156 h 1275129"/>
              <a:gd name="connsiteX2" fmla="*/ 19378 w 712046"/>
              <a:gd name="connsiteY2" fmla="*/ 168854 h 1275129"/>
              <a:gd name="connsiteX3" fmla="*/ 112436 w 712046"/>
              <a:gd name="connsiteY3" fmla="*/ 1166021 h 1275129"/>
              <a:gd name="connsiteX4" fmla="*/ 669907 w 712046"/>
              <a:gd name="connsiteY4" fmla="*/ 1240112 h 1275129"/>
              <a:gd name="connsiteX5" fmla="*/ 654019 w 712046"/>
              <a:gd name="connsiteY5" fmla="*/ 914471 h 1275129"/>
              <a:gd name="connsiteX0" fmla="*/ 689181 w 689935"/>
              <a:gd name="connsiteY0" fmla="*/ 168012 h 1230072"/>
              <a:gd name="connsiteX1" fmla="*/ 366152 w 689935"/>
              <a:gd name="connsiteY1" fmla="*/ 1156 h 1230072"/>
              <a:gd name="connsiteX2" fmla="*/ 14784 w 689935"/>
              <a:gd name="connsiteY2" fmla="*/ 168854 h 1230072"/>
              <a:gd name="connsiteX3" fmla="*/ 107842 w 689935"/>
              <a:gd name="connsiteY3" fmla="*/ 1166021 h 1230072"/>
              <a:gd name="connsiteX4" fmla="*/ 489229 w 689935"/>
              <a:gd name="connsiteY4" fmla="*/ 1125420 h 1230072"/>
              <a:gd name="connsiteX5" fmla="*/ 649425 w 689935"/>
              <a:gd name="connsiteY5" fmla="*/ 914471 h 1230072"/>
              <a:gd name="connsiteX0" fmla="*/ 700626 w 701380"/>
              <a:gd name="connsiteY0" fmla="*/ 166874 h 1151993"/>
              <a:gd name="connsiteX1" fmla="*/ 377597 w 701380"/>
              <a:gd name="connsiteY1" fmla="*/ 18 h 1151993"/>
              <a:gd name="connsiteX2" fmla="*/ 26229 w 701380"/>
              <a:gd name="connsiteY2" fmla="*/ 167716 h 1151993"/>
              <a:gd name="connsiteX3" fmla="*/ 78653 w 701380"/>
              <a:gd name="connsiteY3" fmla="*/ 1050191 h 1151993"/>
              <a:gd name="connsiteX4" fmla="*/ 500674 w 701380"/>
              <a:gd name="connsiteY4" fmla="*/ 1124282 h 1151993"/>
              <a:gd name="connsiteX5" fmla="*/ 660870 w 701380"/>
              <a:gd name="connsiteY5" fmla="*/ 913333 h 1151993"/>
              <a:gd name="connsiteX0" fmla="*/ 690813 w 691560"/>
              <a:gd name="connsiteY0" fmla="*/ 168597 h 1148500"/>
              <a:gd name="connsiteX1" fmla="*/ 367784 w 691560"/>
              <a:gd name="connsiteY1" fmla="*/ 1741 h 1148500"/>
              <a:gd name="connsiteX2" fmla="*/ 29962 w 691560"/>
              <a:gd name="connsiteY2" fmla="*/ 255457 h 1148500"/>
              <a:gd name="connsiteX3" fmla="*/ 68840 w 691560"/>
              <a:gd name="connsiteY3" fmla="*/ 1051914 h 1148500"/>
              <a:gd name="connsiteX4" fmla="*/ 490861 w 691560"/>
              <a:gd name="connsiteY4" fmla="*/ 1126005 h 1148500"/>
              <a:gd name="connsiteX5" fmla="*/ 651057 w 691560"/>
              <a:gd name="connsiteY5" fmla="*/ 915056 h 1148500"/>
              <a:gd name="connsiteX0" fmla="*/ 690813 w 691560"/>
              <a:gd name="connsiteY0" fmla="*/ 253774 h 1233677"/>
              <a:gd name="connsiteX1" fmla="*/ 367784 w 691560"/>
              <a:gd name="connsiteY1" fmla="*/ 899 h 1233677"/>
              <a:gd name="connsiteX2" fmla="*/ 29962 w 691560"/>
              <a:gd name="connsiteY2" fmla="*/ 340634 h 1233677"/>
              <a:gd name="connsiteX3" fmla="*/ 68840 w 691560"/>
              <a:gd name="connsiteY3" fmla="*/ 1137091 h 1233677"/>
              <a:gd name="connsiteX4" fmla="*/ 490861 w 691560"/>
              <a:gd name="connsiteY4" fmla="*/ 1211182 h 1233677"/>
              <a:gd name="connsiteX5" fmla="*/ 651057 w 691560"/>
              <a:gd name="connsiteY5" fmla="*/ 1000233 h 1233677"/>
              <a:gd name="connsiteX0" fmla="*/ 697121 w 697868"/>
              <a:gd name="connsiteY0" fmla="*/ 253774 h 1252679"/>
              <a:gd name="connsiteX1" fmla="*/ 374092 w 697868"/>
              <a:gd name="connsiteY1" fmla="*/ 899 h 1252679"/>
              <a:gd name="connsiteX2" fmla="*/ 36270 w 697868"/>
              <a:gd name="connsiteY2" fmla="*/ 340634 h 1252679"/>
              <a:gd name="connsiteX3" fmla="*/ 75148 w 697868"/>
              <a:gd name="connsiteY3" fmla="*/ 1137091 h 1252679"/>
              <a:gd name="connsiteX4" fmla="*/ 619074 w 697868"/>
              <a:gd name="connsiteY4" fmla="*/ 1239855 h 1252679"/>
              <a:gd name="connsiteX5" fmla="*/ 657365 w 697868"/>
              <a:gd name="connsiteY5" fmla="*/ 1000233 h 125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868" h="1252679">
                <a:moveTo>
                  <a:pt x="697121" y="253774"/>
                </a:moveTo>
                <a:cubicBezTo>
                  <a:pt x="712582" y="149965"/>
                  <a:pt x="484234" y="-13578"/>
                  <a:pt x="374092" y="899"/>
                </a:cubicBezTo>
                <a:cubicBezTo>
                  <a:pt x="263950" y="15376"/>
                  <a:pt x="86094" y="151269"/>
                  <a:pt x="36270" y="340634"/>
                </a:cubicBezTo>
                <a:cubicBezTo>
                  <a:pt x="-13554" y="529999"/>
                  <a:pt x="-21986" y="987221"/>
                  <a:pt x="75148" y="1137091"/>
                </a:cubicBezTo>
                <a:cubicBezTo>
                  <a:pt x="172282" y="1286961"/>
                  <a:pt x="515265" y="1253107"/>
                  <a:pt x="619074" y="1239855"/>
                </a:cubicBezTo>
                <a:cubicBezTo>
                  <a:pt x="722883" y="1226603"/>
                  <a:pt x="656260" y="1106250"/>
                  <a:pt x="657365" y="1000233"/>
                </a:cubicBezTo>
              </a:path>
            </a:pathLst>
          </a:custGeom>
          <a:noFill/>
          <a:ln w="38100">
            <a:solidFill>
              <a:schemeClr val="tx1"/>
            </a:solidFill>
            <a:prstDash val="sysDot"/>
            <a:headEnd type="none" w="med" len="med"/>
            <a:tailEnd type="arrow"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35002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8AF83-FB71-4D0C-04AA-B14EF2013209}"/>
              </a:ext>
            </a:extLst>
          </p:cNvPr>
          <p:cNvSpPr>
            <a:spLocks noGrp="1"/>
          </p:cNvSpPr>
          <p:nvPr>
            <p:ph type="title"/>
          </p:nvPr>
        </p:nvSpPr>
        <p:spPr/>
        <p:txBody>
          <a:bodyPr/>
          <a:lstStyle/>
          <a:p>
            <a:r>
              <a:rPr lang="en-US" dirty="0"/>
              <a:t>Units</a:t>
            </a:r>
          </a:p>
        </p:txBody>
      </p:sp>
      <p:pic>
        <p:nvPicPr>
          <p:cNvPr id="5" name="Content Placeholder 4">
            <a:extLst>
              <a:ext uri="{FF2B5EF4-FFF2-40B4-BE49-F238E27FC236}">
                <a16:creationId xmlns:a16="http://schemas.microsoft.com/office/drawing/2014/main" id="{6FD21B06-6353-96B5-6C19-4C8B666903C4}"/>
              </a:ext>
            </a:extLst>
          </p:cNvPr>
          <p:cNvPicPr>
            <a:picLocks noGrp="1" noChangeAspect="1"/>
          </p:cNvPicPr>
          <p:nvPr>
            <p:ph idx="1"/>
          </p:nvPr>
        </p:nvPicPr>
        <p:blipFill>
          <a:blip r:embed="rId2"/>
          <a:stretch>
            <a:fillRect/>
          </a:stretch>
        </p:blipFill>
        <p:spPr>
          <a:xfrm>
            <a:off x="2667000" y="1083732"/>
            <a:ext cx="7764463" cy="4972746"/>
          </a:xfrm>
        </p:spPr>
      </p:pic>
      <p:sp>
        <p:nvSpPr>
          <p:cNvPr id="6" name="TextBox 5">
            <a:extLst>
              <a:ext uri="{FF2B5EF4-FFF2-40B4-BE49-F238E27FC236}">
                <a16:creationId xmlns:a16="http://schemas.microsoft.com/office/drawing/2014/main" id="{9E0643F0-0DE3-85A6-DEA5-697CE92ABA45}"/>
              </a:ext>
            </a:extLst>
          </p:cNvPr>
          <p:cNvSpPr txBox="1"/>
          <p:nvPr/>
        </p:nvSpPr>
        <p:spPr>
          <a:xfrm>
            <a:off x="3373033" y="6197600"/>
            <a:ext cx="665567"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FFN</a:t>
            </a:r>
          </a:p>
        </p:txBody>
      </p:sp>
      <p:sp>
        <p:nvSpPr>
          <p:cNvPr id="7" name="TextBox 6">
            <a:extLst>
              <a:ext uri="{FF2B5EF4-FFF2-40B4-BE49-F238E27FC236}">
                <a16:creationId xmlns:a16="http://schemas.microsoft.com/office/drawing/2014/main" id="{3123E80B-B674-8D4D-6423-C1F7AED2ABB5}"/>
              </a:ext>
            </a:extLst>
          </p:cNvPr>
          <p:cNvSpPr txBox="1"/>
          <p:nvPr/>
        </p:nvSpPr>
        <p:spPr>
          <a:xfrm>
            <a:off x="6096000" y="6197600"/>
            <a:ext cx="691215"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SRN</a:t>
            </a:r>
          </a:p>
        </p:txBody>
      </p:sp>
      <p:sp>
        <p:nvSpPr>
          <p:cNvPr id="8" name="TextBox 7">
            <a:extLst>
              <a:ext uri="{FF2B5EF4-FFF2-40B4-BE49-F238E27FC236}">
                <a16:creationId xmlns:a16="http://schemas.microsoft.com/office/drawing/2014/main" id="{41D48241-CEA8-01B2-E303-65EE13F00E42}"/>
              </a:ext>
            </a:extLst>
          </p:cNvPr>
          <p:cNvSpPr txBox="1"/>
          <p:nvPr/>
        </p:nvSpPr>
        <p:spPr>
          <a:xfrm>
            <a:off x="8915400" y="6197600"/>
            <a:ext cx="867032"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LSTM</a:t>
            </a:r>
          </a:p>
        </p:txBody>
      </p:sp>
    </p:spTree>
    <p:extLst>
      <p:ext uri="{BB962C8B-B14F-4D97-AF65-F5344CB8AC3E}">
        <p14:creationId xmlns:p14="http://schemas.microsoft.com/office/powerpoint/2010/main" val="13695821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5F827-8119-0E4D-B107-4EA5FAEFD607}"/>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308A295F-831C-8406-EB64-1372CC4E4019}"/>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E99C84E1-EF09-2BAE-9CD7-F4348096F967}"/>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The LSTM</a:t>
            </a:r>
          </a:p>
        </p:txBody>
      </p:sp>
      <p:sp>
        <p:nvSpPr>
          <p:cNvPr id="3" name="Text Placeholder 2">
            <a:extLst>
              <a:ext uri="{FF2B5EF4-FFF2-40B4-BE49-F238E27FC236}">
                <a16:creationId xmlns:a16="http://schemas.microsoft.com/office/drawing/2014/main" id="{1922E75D-9F55-D34F-86AB-5BB16F962FAB}"/>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67951323"/>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9F37C5-36B5-923E-7C14-036ED05037F1}"/>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0925B22B-7AF7-7E94-57AD-75A64F310D56}"/>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F25C5D88-0AB8-A9EE-EAF5-457E337E58BF}"/>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The LSTM Encoder-Decoder Architecture</a:t>
            </a:r>
          </a:p>
        </p:txBody>
      </p:sp>
      <p:sp>
        <p:nvSpPr>
          <p:cNvPr id="3" name="Text Placeholder 2">
            <a:extLst>
              <a:ext uri="{FF2B5EF4-FFF2-40B4-BE49-F238E27FC236}">
                <a16:creationId xmlns:a16="http://schemas.microsoft.com/office/drawing/2014/main" id="{C3E358CF-F70B-FF0D-5153-26D6DF598747}"/>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28777771"/>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A5C929-4BD2-DD8B-70E5-74C628087603}"/>
              </a:ext>
            </a:extLst>
          </p:cNvPr>
          <p:cNvSpPr>
            <a:spLocks noGrp="1"/>
          </p:cNvSpPr>
          <p:nvPr>
            <p:ph type="title"/>
          </p:nvPr>
        </p:nvSpPr>
        <p:spPr/>
        <p:txBody>
          <a:bodyPr/>
          <a:lstStyle/>
          <a:p>
            <a:r>
              <a:rPr lang="en-US" dirty="0"/>
              <a:t>Four architectures for NLP tasks with RNNs</a:t>
            </a:r>
          </a:p>
        </p:txBody>
      </p:sp>
      <p:pic>
        <p:nvPicPr>
          <p:cNvPr id="8" name="Content Placeholder 7">
            <a:extLst>
              <a:ext uri="{FF2B5EF4-FFF2-40B4-BE49-F238E27FC236}">
                <a16:creationId xmlns:a16="http://schemas.microsoft.com/office/drawing/2014/main" id="{720E4D55-EED2-E82D-2DE6-49936639BD3D}"/>
              </a:ext>
            </a:extLst>
          </p:cNvPr>
          <p:cNvPicPr>
            <a:picLocks noGrp="1" noChangeAspect="1"/>
          </p:cNvPicPr>
          <p:nvPr>
            <p:ph idx="1"/>
          </p:nvPr>
        </p:nvPicPr>
        <p:blipFill>
          <a:blip r:embed="rId2"/>
          <a:stretch>
            <a:fillRect/>
          </a:stretch>
        </p:blipFill>
        <p:spPr>
          <a:xfrm>
            <a:off x="2358204" y="1600200"/>
            <a:ext cx="7535917" cy="4572000"/>
          </a:xfrm>
        </p:spPr>
      </p:pic>
    </p:spTree>
    <p:extLst>
      <p:ext uri="{BB962C8B-B14F-4D97-AF65-F5344CB8AC3E}">
        <p14:creationId xmlns:p14="http://schemas.microsoft.com/office/powerpoint/2010/main" val="25427769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BFD68-38F2-0B5A-1DA0-C852B2603FE3}"/>
              </a:ext>
            </a:extLst>
          </p:cNvPr>
          <p:cNvSpPr>
            <a:spLocks noGrp="1"/>
          </p:cNvSpPr>
          <p:nvPr>
            <p:ph type="title"/>
          </p:nvPr>
        </p:nvSpPr>
        <p:spPr/>
        <p:txBody>
          <a:bodyPr/>
          <a:lstStyle/>
          <a:p>
            <a:r>
              <a:rPr lang="en-US" dirty="0"/>
              <a:t>3 components of an encoder-decoder</a:t>
            </a:r>
          </a:p>
        </p:txBody>
      </p:sp>
      <p:sp>
        <p:nvSpPr>
          <p:cNvPr id="3" name="Content Placeholder 2">
            <a:extLst>
              <a:ext uri="{FF2B5EF4-FFF2-40B4-BE49-F238E27FC236}">
                <a16:creationId xmlns:a16="http://schemas.microsoft.com/office/drawing/2014/main" id="{2F303CD8-DBC0-879E-078F-4AF5D4DB84B9}"/>
              </a:ext>
            </a:extLst>
          </p:cNvPr>
          <p:cNvSpPr>
            <a:spLocks noGrp="1"/>
          </p:cNvSpPr>
          <p:nvPr>
            <p:ph idx="1"/>
          </p:nvPr>
        </p:nvSpPr>
        <p:spPr/>
        <p:txBody>
          <a:bodyPr/>
          <a:lstStyle/>
          <a:p>
            <a:pPr>
              <a:buFont typeface="+mj-lt"/>
              <a:buAutoNum type="arabicPeriod"/>
            </a:pPr>
            <a:r>
              <a:rPr lang="en-US" sz="3200" dirty="0">
                <a:effectLst/>
                <a:latin typeface="Calibri" panose="020F0502020204030204" pitchFamily="34" charset="0"/>
                <a:cs typeface="Calibri" panose="020F0502020204030204" pitchFamily="34" charset="0"/>
              </a:rPr>
              <a:t> An </a:t>
            </a:r>
            <a:r>
              <a:rPr lang="en-US" sz="3200" b="0" dirty="0">
                <a:effectLst/>
                <a:latin typeface="Calibri" panose="020F0502020204030204" pitchFamily="34" charset="0"/>
                <a:cs typeface="Calibri" panose="020F0502020204030204" pitchFamily="34" charset="0"/>
              </a:rPr>
              <a:t>encoder </a:t>
            </a:r>
            <a:r>
              <a:rPr lang="en-US" sz="3200" dirty="0">
                <a:effectLst/>
                <a:latin typeface="Calibri" panose="020F0502020204030204" pitchFamily="34" charset="0"/>
                <a:cs typeface="Calibri" panose="020F0502020204030204" pitchFamily="34" charset="0"/>
              </a:rPr>
              <a:t>that accepts an input sequence, </a:t>
            </a:r>
            <a:r>
              <a:rPr lang="en-US" sz="3200" i="1" dirty="0">
                <a:effectLst/>
                <a:latin typeface="Calibri" panose="020F0502020204030204" pitchFamily="34" charset="0"/>
                <a:cs typeface="Calibri" panose="020F0502020204030204" pitchFamily="34" charset="0"/>
              </a:rPr>
              <a:t>x</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n</a:t>
            </a:r>
            <a:r>
              <a:rPr lang="en-US" sz="3200" dirty="0">
                <a:effectLst/>
                <a:latin typeface="Calibri" panose="020F0502020204030204" pitchFamily="34" charset="0"/>
                <a:cs typeface="Calibri" panose="020F0502020204030204" pitchFamily="34" charset="0"/>
              </a:rPr>
              <a:t>, and generates a corresponding sequence of contextualized representations, </a:t>
            </a:r>
            <a:r>
              <a:rPr lang="en-US" sz="3200" i="1" dirty="0">
                <a:effectLst/>
                <a:latin typeface="Calibri" panose="020F0502020204030204" pitchFamily="34" charset="0"/>
                <a:cs typeface="Calibri" panose="020F0502020204030204" pitchFamily="34" charset="0"/>
              </a:rPr>
              <a:t>h</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n</a:t>
            </a:r>
            <a:r>
              <a:rPr lang="en-US" sz="3200" dirty="0">
                <a:effectLst/>
                <a:latin typeface="Calibri" panose="020F0502020204030204" pitchFamily="34" charset="0"/>
                <a:cs typeface="Calibri" panose="020F0502020204030204" pitchFamily="34" charset="0"/>
              </a:rPr>
              <a:t>. </a:t>
            </a:r>
          </a:p>
          <a:p>
            <a:pPr>
              <a:buFont typeface="+mj-lt"/>
              <a:buAutoNum type="arabicPeriod"/>
            </a:pPr>
            <a:r>
              <a:rPr lang="en-US" sz="3200" dirty="0">
                <a:effectLst/>
                <a:latin typeface="Calibri" panose="020F0502020204030204" pitchFamily="34" charset="0"/>
                <a:cs typeface="Calibri" panose="020F0502020204030204" pitchFamily="34" charset="0"/>
              </a:rPr>
              <a:t> A </a:t>
            </a:r>
            <a:r>
              <a:rPr lang="en-US" sz="3200" b="0" dirty="0">
                <a:effectLst/>
                <a:latin typeface="Calibri" panose="020F0502020204030204" pitchFamily="34" charset="0"/>
                <a:cs typeface="Calibri" panose="020F0502020204030204" pitchFamily="34" charset="0"/>
              </a:rPr>
              <a:t>context vector</a:t>
            </a:r>
            <a:r>
              <a:rPr lang="en-US" sz="3200" dirty="0">
                <a:effectLst/>
                <a:latin typeface="Calibri" panose="020F0502020204030204" pitchFamily="34" charset="0"/>
                <a:cs typeface="Calibri" panose="020F0502020204030204" pitchFamily="34" charset="0"/>
              </a:rPr>
              <a:t>, </a:t>
            </a:r>
            <a:r>
              <a:rPr lang="en-US" sz="3200" i="1" dirty="0">
                <a:effectLst/>
                <a:latin typeface="Calibri" panose="020F0502020204030204" pitchFamily="34" charset="0"/>
                <a:cs typeface="Calibri" panose="020F0502020204030204" pitchFamily="34" charset="0"/>
              </a:rPr>
              <a:t>c</a:t>
            </a:r>
            <a:r>
              <a:rPr lang="en-US" sz="3200" dirty="0">
                <a:effectLst/>
                <a:latin typeface="Calibri" panose="020F0502020204030204" pitchFamily="34" charset="0"/>
                <a:cs typeface="Calibri" panose="020F0502020204030204" pitchFamily="34" charset="0"/>
              </a:rPr>
              <a:t>, which is a function of </a:t>
            </a:r>
            <a:r>
              <a:rPr lang="en-US" sz="3200" i="1" dirty="0">
                <a:effectLst/>
                <a:latin typeface="Calibri" panose="020F0502020204030204" pitchFamily="34" charset="0"/>
                <a:cs typeface="Calibri" panose="020F0502020204030204" pitchFamily="34" charset="0"/>
              </a:rPr>
              <a:t>h</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n</a:t>
            </a:r>
            <a:r>
              <a:rPr lang="en-US" sz="3200" dirty="0">
                <a:effectLst/>
                <a:latin typeface="Calibri" panose="020F0502020204030204" pitchFamily="34" charset="0"/>
                <a:cs typeface="Calibri" panose="020F0502020204030204" pitchFamily="34" charset="0"/>
              </a:rPr>
              <a:t>, and conveys the essence of the input to the decoder. </a:t>
            </a:r>
          </a:p>
          <a:p>
            <a:pPr>
              <a:buFont typeface="+mj-lt"/>
              <a:buAutoNum type="arabicPeriod"/>
            </a:pPr>
            <a:r>
              <a:rPr lang="en-US" sz="3200" dirty="0">
                <a:effectLst/>
                <a:latin typeface="Calibri" panose="020F0502020204030204" pitchFamily="34" charset="0"/>
                <a:cs typeface="Calibri" panose="020F0502020204030204" pitchFamily="34" charset="0"/>
              </a:rPr>
              <a:t> A </a:t>
            </a:r>
            <a:r>
              <a:rPr lang="en-US" sz="3200" b="0" dirty="0">
                <a:effectLst/>
                <a:latin typeface="Calibri" panose="020F0502020204030204" pitchFamily="34" charset="0"/>
                <a:cs typeface="Calibri" panose="020F0502020204030204" pitchFamily="34" charset="0"/>
              </a:rPr>
              <a:t>decoder</a:t>
            </a:r>
            <a:r>
              <a:rPr lang="en-US" sz="3200" dirty="0">
                <a:effectLst/>
                <a:latin typeface="Calibri" panose="020F0502020204030204" pitchFamily="34" charset="0"/>
                <a:cs typeface="Calibri" panose="020F0502020204030204" pitchFamily="34" charset="0"/>
              </a:rPr>
              <a:t>, which accepts </a:t>
            </a:r>
            <a:r>
              <a:rPr lang="en-US" sz="3200" i="1" dirty="0">
                <a:effectLst/>
                <a:latin typeface="Calibri" panose="020F0502020204030204" pitchFamily="34" charset="0"/>
                <a:cs typeface="Calibri" panose="020F0502020204030204" pitchFamily="34" charset="0"/>
              </a:rPr>
              <a:t>c </a:t>
            </a:r>
            <a:r>
              <a:rPr lang="en-US" sz="3200" dirty="0">
                <a:effectLst/>
                <a:latin typeface="Calibri" panose="020F0502020204030204" pitchFamily="34" charset="0"/>
                <a:cs typeface="Calibri" panose="020F0502020204030204" pitchFamily="34" charset="0"/>
              </a:rPr>
              <a:t>as input and generates an arbitrary length sequence of hidden states </a:t>
            </a:r>
            <a:r>
              <a:rPr lang="en-US" sz="3200" i="1" dirty="0">
                <a:effectLst/>
                <a:latin typeface="Calibri" panose="020F0502020204030204" pitchFamily="34" charset="0"/>
                <a:cs typeface="Calibri" panose="020F0502020204030204" pitchFamily="34" charset="0"/>
              </a:rPr>
              <a:t>h</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m</a:t>
            </a:r>
            <a:r>
              <a:rPr lang="en-US" sz="3200" dirty="0">
                <a:effectLst/>
                <a:latin typeface="Calibri" panose="020F0502020204030204" pitchFamily="34" charset="0"/>
                <a:cs typeface="Calibri" panose="020F0502020204030204" pitchFamily="34" charset="0"/>
              </a:rPr>
              <a:t>, from which a corresponding sequence of output states </a:t>
            </a:r>
            <a:r>
              <a:rPr lang="en-US" sz="3200" i="1" dirty="0">
                <a:effectLst/>
                <a:latin typeface="Calibri" panose="020F0502020204030204" pitchFamily="34" charset="0"/>
                <a:cs typeface="Calibri" panose="020F0502020204030204" pitchFamily="34" charset="0"/>
              </a:rPr>
              <a:t>y</a:t>
            </a:r>
            <a:r>
              <a:rPr lang="en-US" sz="3200" dirty="0">
                <a:effectLst/>
                <a:latin typeface="Calibri" panose="020F0502020204030204" pitchFamily="34" charset="0"/>
                <a:cs typeface="Calibri" panose="020F0502020204030204" pitchFamily="34" charset="0"/>
              </a:rPr>
              <a:t>1:</a:t>
            </a:r>
            <a:r>
              <a:rPr lang="en-US" sz="3200" i="1" dirty="0">
                <a:effectLst/>
                <a:latin typeface="Calibri" panose="020F0502020204030204" pitchFamily="34" charset="0"/>
                <a:cs typeface="Calibri" panose="020F0502020204030204" pitchFamily="34" charset="0"/>
              </a:rPr>
              <a:t>m</a:t>
            </a:r>
            <a:r>
              <a:rPr lang="en-US" sz="3200" dirty="0">
                <a:effectLst/>
                <a:latin typeface="Calibri" panose="020F0502020204030204" pitchFamily="34" charset="0"/>
                <a:cs typeface="Calibri" panose="020F0502020204030204" pitchFamily="34" charset="0"/>
              </a:rPr>
              <a:t>, can be obtained</a:t>
            </a:r>
          </a:p>
          <a:p>
            <a:endParaRPr lang="en-US" dirty="0"/>
          </a:p>
        </p:txBody>
      </p:sp>
    </p:spTree>
    <p:extLst>
      <p:ext uri="{BB962C8B-B14F-4D97-AF65-F5344CB8AC3E}">
        <p14:creationId xmlns:p14="http://schemas.microsoft.com/office/powerpoint/2010/main" val="125246649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F9494-D67D-51C3-7A6D-CC764A55656D}"/>
              </a:ext>
            </a:extLst>
          </p:cNvPr>
          <p:cNvSpPr>
            <a:spLocks noGrp="1"/>
          </p:cNvSpPr>
          <p:nvPr>
            <p:ph type="title"/>
          </p:nvPr>
        </p:nvSpPr>
        <p:spPr/>
        <p:txBody>
          <a:bodyPr/>
          <a:lstStyle/>
          <a:p>
            <a:r>
              <a:rPr lang="en-US" dirty="0"/>
              <a:t>Encoder-decoder</a:t>
            </a:r>
          </a:p>
        </p:txBody>
      </p:sp>
      <p:pic>
        <p:nvPicPr>
          <p:cNvPr id="5" name="Content Placeholder 4">
            <a:extLst>
              <a:ext uri="{FF2B5EF4-FFF2-40B4-BE49-F238E27FC236}">
                <a16:creationId xmlns:a16="http://schemas.microsoft.com/office/drawing/2014/main" id="{8822D0CA-5C72-9026-E194-FF8B11D278F9}"/>
              </a:ext>
            </a:extLst>
          </p:cNvPr>
          <p:cNvPicPr>
            <a:picLocks noGrp="1" noChangeAspect="1"/>
          </p:cNvPicPr>
          <p:nvPr>
            <p:ph idx="1"/>
          </p:nvPr>
        </p:nvPicPr>
        <p:blipFill>
          <a:blip r:embed="rId2"/>
          <a:stretch>
            <a:fillRect/>
          </a:stretch>
        </p:blipFill>
        <p:spPr>
          <a:xfrm>
            <a:off x="1096963" y="2203568"/>
            <a:ext cx="10058400" cy="3365263"/>
          </a:xfrm>
        </p:spPr>
      </p:pic>
    </p:spTree>
    <p:extLst>
      <p:ext uri="{BB962C8B-B14F-4D97-AF65-F5344CB8AC3E}">
        <p14:creationId xmlns:p14="http://schemas.microsoft.com/office/powerpoint/2010/main" val="22326745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1F34F-88F2-3766-A46C-D240339684AF}"/>
              </a:ext>
            </a:extLst>
          </p:cNvPr>
          <p:cNvSpPr>
            <a:spLocks noGrp="1"/>
          </p:cNvSpPr>
          <p:nvPr>
            <p:ph type="title"/>
          </p:nvPr>
        </p:nvSpPr>
        <p:spPr/>
        <p:txBody>
          <a:bodyPr/>
          <a:lstStyle/>
          <a:p>
            <a:r>
              <a:rPr lang="en-US" dirty="0"/>
              <a:t>Encoder-decoder for translation</a:t>
            </a:r>
          </a:p>
        </p:txBody>
      </p:sp>
      <p:pic>
        <p:nvPicPr>
          <p:cNvPr id="4" name="Content Placeholder 3">
            <a:extLst>
              <a:ext uri="{FF2B5EF4-FFF2-40B4-BE49-F238E27FC236}">
                <a16:creationId xmlns:a16="http://schemas.microsoft.com/office/drawing/2014/main" id="{AE8404B2-2E27-BD1C-2F39-BF9A1B469C59}"/>
              </a:ext>
            </a:extLst>
          </p:cNvPr>
          <p:cNvPicPr>
            <a:picLocks noGrp="1" noChangeAspect="1"/>
          </p:cNvPicPr>
          <p:nvPr>
            <p:ph idx="1"/>
          </p:nvPr>
        </p:nvPicPr>
        <p:blipFill>
          <a:blip r:embed="rId2"/>
          <a:stretch>
            <a:fillRect/>
          </a:stretch>
        </p:blipFill>
        <p:spPr>
          <a:xfrm>
            <a:off x="2590800" y="2750404"/>
            <a:ext cx="5842000" cy="2286000"/>
          </a:xfrm>
          <a:prstGeom prst="rect">
            <a:avLst/>
          </a:prstGeom>
        </p:spPr>
      </p:pic>
      <p:pic>
        <p:nvPicPr>
          <p:cNvPr id="5" name="Picture 4">
            <a:extLst>
              <a:ext uri="{FF2B5EF4-FFF2-40B4-BE49-F238E27FC236}">
                <a16:creationId xmlns:a16="http://schemas.microsoft.com/office/drawing/2014/main" id="{582F101F-6453-92FE-DB92-F02855C8B968}"/>
              </a:ext>
            </a:extLst>
          </p:cNvPr>
          <p:cNvPicPr>
            <a:picLocks noChangeAspect="1"/>
          </p:cNvPicPr>
          <p:nvPr/>
        </p:nvPicPr>
        <p:blipFill>
          <a:blip r:embed="rId3"/>
          <a:stretch>
            <a:fillRect/>
          </a:stretch>
        </p:blipFill>
        <p:spPr>
          <a:xfrm>
            <a:off x="1296297" y="2078307"/>
            <a:ext cx="9348064" cy="907196"/>
          </a:xfrm>
          <a:prstGeom prst="rect">
            <a:avLst/>
          </a:prstGeom>
        </p:spPr>
      </p:pic>
      <p:sp>
        <p:nvSpPr>
          <p:cNvPr id="8" name="TextBox 7">
            <a:extLst>
              <a:ext uri="{FF2B5EF4-FFF2-40B4-BE49-F238E27FC236}">
                <a16:creationId xmlns:a16="http://schemas.microsoft.com/office/drawing/2014/main" id="{CF75D9CA-6C8F-9D6D-43FD-826F5542B026}"/>
              </a:ext>
            </a:extLst>
          </p:cNvPr>
          <p:cNvSpPr txBox="1"/>
          <p:nvPr/>
        </p:nvSpPr>
        <p:spPr>
          <a:xfrm>
            <a:off x="1361938" y="1701229"/>
            <a:ext cx="4130041" cy="523220"/>
          </a:xfrm>
          <a:prstGeom prst="rect">
            <a:avLst/>
          </a:prstGeom>
          <a:noFill/>
        </p:spPr>
        <p:txBody>
          <a:bodyPr wrap="none" rtlCol="0">
            <a:spAutoFit/>
          </a:bodyPr>
          <a:lstStyle/>
          <a:p>
            <a:r>
              <a:rPr lang="en-US" sz="2800" dirty="0">
                <a:latin typeface="Calibri" panose="020F0502020204030204" pitchFamily="34" charset="0"/>
                <a:cs typeface="Calibri" panose="020F0502020204030204" pitchFamily="34" charset="0"/>
              </a:rPr>
              <a:t>Regular language modeling</a:t>
            </a:r>
          </a:p>
        </p:txBody>
      </p:sp>
    </p:spTree>
    <p:extLst>
      <p:ext uri="{BB962C8B-B14F-4D97-AF65-F5344CB8AC3E}">
        <p14:creationId xmlns:p14="http://schemas.microsoft.com/office/powerpoint/2010/main" val="20739844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BCDD66-0E3D-FDCE-D675-3DA0F9511F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FE148B9-AF20-97B2-65B8-98EA58BA2CE8}"/>
              </a:ext>
            </a:extLst>
          </p:cNvPr>
          <p:cNvSpPr>
            <a:spLocks noGrp="1"/>
          </p:cNvSpPr>
          <p:nvPr>
            <p:ph type="title"/>
          </p:nvPr>
        </p:nvSpPr>
        <p:spPr/>
        <p:txBody>
          <a:bodyPr/>
          <a:lstStyle/>
          <a:p>
            <a:r>
              <a:rPr lang="en-US" dirty="0"/>
              <a:t>Encoder-decoder </a:t>
            </a:r>
            <a:r>
              <a:rPr lang="en-US"/>
              <a:t>for translation</a:t>
            </a:r>
          </a:p>
        </p:txBody>
      </p:sp>
      <p:pic>
        <p:nvPicPr>
          <p:cNvPr id="6" name="Picture 5">
            <a:extLst>
              <a:ext uri="{FF2B5EF4-FFF2-40B4-BE49-F238E27FC236}">
                <a16:creationId xmlns:a16="http://schemas.microsoft.com/office/drawing/2014/main" id="{8A6287F1-B3AB-A11B-9474-7AA42606226F}"/>
              </a:ext>
            </a:extLst>
          </p:cNvPr>
          <p:cNvPicPr>
            <a:picLocks noChangeAspect="1"/>
          </p:cNvPicPr>
          <p:nvPr/>
        </p:nvPicPr>
        <p:blipFill>
          <a:blip r:embed="rId2"/>
          <a:stretch>
            <a:fillRect/>
          </a:stretch>
        </p:blipFill>
        <p:spPr>
          <a:xfrm>
            <a:off x="1031639" y="4900977"/>
            <a:ext cx="10807451" cy="631092"/>
          </a:xfrm>
          <a:prstGeom prst="rect">
            <a:avLst/>
          </a:prstGeom>
        </p:spPr>
      </p:pic>
      <p:sp>
        <p:nvSpPr>
          <p:cNvPr id="7" name="Content Placeholder 6">
            <a:extLst>
              <a:ext uri="{FF2B5EF4-FFF2-40B4-BE49-F238E27FC236}">
                <a16:creationId xmlns:a16="http://schemas.microsoft.com/office/drawing/2014/main" id="{700B16F3-C6AE-3755-4729-CBD1897A8DA7}"/>
              </a:ext>
            </a:extLst>
          </p:cNvPr>
          <p:cNvSpPr>
            <a:spLocks noGrp="1"/>
          </p:cNvSpPr>
          <p:nvPr>
            <p:ph idx="1"/>
          </p:nvPr>
        </p:nvSpPr>
        <p:spPr>
          <a:xfrm>
            <a:off x="1031639" y="1524000"/>
            <a:ext cx="10058401" cy="2895600"/>
          </a:xfrm>
        </p:spPr>
        <p:txBody>
          <a:bodyPr>
            <a:normAutofit/>
          </a:bodyPr>
          <a:lstStyle/>
          <a:p>
            <a:r>
              <a:rPr lang="en-US" sz="3600" dirty="0">
                <a:latin typeface="Calibri" panose="020F0502020204030204" pitchFamily="34" charset="0"/>
                <a:cs typeface="Calibri" panose="020F0502020204030204" pitchFamily="34" charset="0"/>
              </a:rPr>
              <a:t>	Let x be the source text plus a separate token &lt;s&gt; and y the target</a:t>
            </a:r>
          </a:p>
          <a:p>
            <a:r>
              <a:rPr lang="en-US" sz="3600" dirty="0">
                <a:latin typeface="Calibri" panose="020F0502020204030204" pitchFamily="34" charset="0"/>
                <a:cs typeface="Calibri" panose="020F0502020204030204" pitchFamily="34" charset="0"/>
              </a:rPr>
              <a:t>Let x = The green witch arrive &lt;s&gt;</a:t>
            </a:r>
          </a:p>
          <a:p>
            <a:r>
              <a:rPr lang="en-US" sz="3600" dirty="0">
                <a:latin typeface="Calibri" panose="020F0502020204030204" pitchFamily="34" charset="0"/>
                <a:cs typeface="Calibri" panose="020F0502020204030204" pitchFamily="34" charset="0"/>
              </a:rPr>
              <a:t>Let y = </a:t>
            </a:r>
            <a:r>
              <a:rPr lang="en-US" sz="3600" i="1" dirty="0" err="1">
                <a:effectLst/>
                <a:latin typeface="Calibri" panose="020F0502020204030204" pitchFamily="34" charset="0"/>
                <a:cs typeface="Calibri" panose="020F0502020204030204" pitchFamily="34" charset="0"/>
              </a:rPr>
              <a:t>llego</a:t>
            </a:r>
            <a:r>
              <a:rPr lang="en-US" sz="3600" i="1" dirty="0">
                <a:effectLst/>
                <a:latin typeface="Calibri" panose="020F0502020204030204" pitchFamily="34" charset="0"/>
                <a:cs typeface="Calibri" panose="020F0502020204030204" pitchFamily="34" charset="0"/>
              </a:rPr>
              <a:t> ́ la bruja </a:t>
            </a:r>
            <a:r>
              <a:rPr lang="en-US" sz="3600" i="1" dirty="0" err="1">
                <a:effectLst/>
                <a:latin typeface="Calibri" panose="020F0502020204030204" pitchFamily="34" charset="0"/>
                <a:cs typeface="Calibri" panose="020F0502020204030204" pitchFamily="34" charset="0"/>
              </a:rPr>
              <a:t>verde</a:t>
            </a:r>
            <a:r>
              <a:rPr lang="en-US" sz="3600" i="1" dirty="0">
                <a:effectLst/>
                <a:latin typeface="Calibri" panose="020F0502020204030204" pitchFamily="34" charset="0"/>
                <a:cs typeface="Calibri" panose="020F0502020204030204" pitchFamily="34" charset="0"/>
              </a:rPr>
              <a:t> </a:t>
            </a:r>
            <a:endParaRPr lang="en-US" sz="36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83561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4A9915-43B9-970E-0321-F1BE551AF3D6}"/>
              </a:ext>
            </a:extLst>
          </p:cNvPr>
          <p:cNvSpPr>
            <a:spLocks noGrp="1"/>
          </p:cNvSpPr>
          <p:nvPr>
            <p:ph type="title"/>
          </p:nvPr>
        </p:nvSpPr>
        <p:spPr/>
        <p:txBody>
          <a:bodyPr/>
          <a:lstStyle/>
          <a:p>
            <a:r>
              <a:rPr lang="en-US" dirty="0"/>
              <a:t>Encoder-decoder simplified</a:t>
            </a:r>
          </a:p>
        </p:txBody>
      </p:sp>
      <p:pic>
        <p:nvPicPr>
          <p:cNvPr id="5" name="Content Placeholder 4">
            <a:extLst>
              <a:ext uri="{FF2B5EF4-FFF2-40B4-BE49-F238E27FC236}">
                <a16:creationId xmlns:a16="http://schemas.microsoft.com/office/drawing/2014/main" id="{12A0951F-0378-23DB-3193-08B6C3C623CC}"/>
              </a:ext>
            </a:extLst>
          </p:cNvPr>
          <p:cNvPicPr>
            <a:picLocks noGrp="1" noChangeAspect="1"/>
          </p:cNvPicPr>
          <p:nvPr>
            <p:ph idx="1"/>
          </p:nvPr>
        </p:nvPicPr>
        <p:blipFill>
          <a:blip r:embed="rId3"/>
          <a:stretch>
            <a:fillRect/>
          </a:stretch>
        </p:blipFill>
        <p:spPr>
          <a:xfrm>
            <a:off x="1096963" y="1754653"/>
            <a:ext cx="10058400" cy="4263093"/>
          </a:xfrm>
        </p:spPr>
      </p:pic>
    </p:spTree>
    <p:extLst>
      <p:ext uri="{BB962C8B-B14F-4D97-AF65-F5344CB8AC3E}">
        <p14:creationId xmlns:p14="http://schemas.microsoft.com/office/powerpoint/2010/main" val="20549706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A5FDA-4C5B-2AEE-2D79-566BF5AB7C0E}"/>
              </a:ext>
            </a:extLst>
          </p:cNvPr>
          <p:cNvSpPr>
            <a:spLocks noGrp="1"/>
          </p:cNvSpPr>
          <p:nvPr>
            <p:ph type="title"/>
          </p:nvPr>
        </p:nvSpPr>
        <p:spPr/>
        <p:txBody>
          <a:bodyPr/>
          <a:lstStyle/>
          <a:p>
            <a:r>
              <a:rPr lang="en-US" dirty="0"/>
              <a:t>Encoder-decoder showing context</a:t>
            </a:r>
          </a:p>
        </p:txBody>
      </p:sp>
      <p:pic>
        <p:nvPicPr>
          <p:cNvPr id="5" name="Content Placeholder 4">
            <a:extLst>
              <a:ext uri="{FF2B5EF4-FFF2-40B4-BE49-F238E27FC236}">
                <a16:creationId xmlns:a16="http://schemas.microsoft.com/office/drawing/2014/main" id="{A08C59B2-89C9-3E09-09D1-159EA19808FA}"/>
              </a:ext>
            </a:extLst>
          </p:cNvPr>
          <p:cNvPicPr>
            <a:picLocks noGrp="1" noChangeAspect="1"/>
          </p:cNvPicPr>
          <p:nvPr>
            <p:ph idx="1"/>
          </p:nvPr>
        </p:nvPicPr>
        <p:blipFill>
          <a:blip r:embed="rId2"/>
          <a:stretch>
            <a:fillRect/>
          </a:stretch>
        </p:blipFill>
        <p:spPr>
          <a:xfrm>
            <a:off x="1097280" y="2617054"/>
            <a:ext cx="10058400" cy="3907856"/>
          </a:xfrm>
        </p:spPr>
      </p:pic>
      <p:pic>
        <p:nvPicPr>
          <p:cNvPr id="6" name="Picture 5">
            <a:extLst>
              <a:ext uri="{FF2B5EF4-FFF2-40B4-BE49-F238E27FC236}">
                <a16:creationId xmlns:a16="http://schemas.microsoft.com/office/drawing/2014/main" id="{B92FA72B-3179-829E-9332-23C48B4AEE0D}"/>
              </a:ext>
            </a:extLst>
          </p:cNvPr>
          <p:cNvPicPr>
            <a:picLocks noChangeAspect="1"/>
          </p:cNvPicPr>
          <p:nvPr/>
        </p:nvPicPr>
        <p:blipFill>
          <a:blip r:embed="rId3"/>
          <a:stretch>
            <a:fillRect/>
          </a:stretch>
        </p:blipFill>
        <p:spPr>
          <a:xfrm>
            <a:off x="1447800" y="1709858"/>
            <a:ext cx="5443176" cy="907196"/>
          </a:xfrm>
          <a:prstGeom prst="rect">
            <a:avLst/>
          </a:prstGeom>
        </p:spPr>
      </p:pic>
    </p:spTree>
    <p:extLst>
      <p:ext uri="{BB962C8B-B14F-4D97-AF65-F5344CB8AC3E}">
        <p14:creationId xmlns:p14="http://schemas.microsoft.com/office/powerpoint/2010/main" val="1676161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DCB49-E3E7-9699-AD99-B73FCEF3C3C4}"/>
              </a:ext>
            </a:extLst>
          </p:cNvPr>
          <p:cNvSpPr>
            <a:spLocks noGrp="1"/>
          </p:cNvSpPr>
          <p:nvPr>
            <p:ph type="title"/>
          </p:nvPr>
        </p:nvSpPr>
        <p:spPr/>
        <p:txBody>
          <a:bodyPr/>
          <a:lstStyle/>
          <a:p>
            <a:r>
              <a:rPr lang="en-US" dirty="0"/>
              <a:t>Forward inference in simple RNNs</a:t>
            </a:r>
          </a:p>
        </p:txBody>
      </p:sp>
      <p:sp>
        <p:nvSpPr>
          <p:cNvPr id="3" name="Content Placeholder 2">
            <a:extLst>
              <a:ext uri="{FF2B5EF4-FFF2-40B4-BE49-F238E27FC236}">
                <a16:creationId xmlns:a16="http://schemas.microsoft.com/office/drawing/2014/main" id="{FB6C1E98-D3A6-95A4-D63A-915A4E445E9C}"/>
              </a:ext>
            </a:extLst>
          </p:cNvPr>
          <p:cNvSpPr>
            <a:spLocks noGrp="1"/>
          </p:cNvSpPr>
          <p:nvPr>
            <p:ph idx="1"/>
          </p:nvPr>
        </p:nvSpPr>
        <p:spPr/>
        <p:txBody>
          <a:bodyPr>
            <a:normAutofit/>
          </a:bodyPr>
          <a:lstStyle/>
          <a:p>
            <a:r>
              <a:rPr lang="en-US" sz="3200" dirty="0"/>
              <a:t>Very similar to the feedforward networks we've seen!</a:t>
            </a:r>
          </a:p>
        </p:txBody>
      </p:sp>
    </p:spTree>
    <p:extLst>
      <p:ext uri="{BB962C8B-B14F-4D97-AF65-F5344CB8AC3E}">
        <p14:creationId xmlns:p14="http://schemas.microsoft.com/office/powerpoint/2010/main" val="12948067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C133B-08CA-8101-AC45-4C1483326A12}"/>
              </a:ext>
            </a:extLst>
          </p:cNvPr>
          <p:cNvSpPr>
            <a:spLocks noGrp="1"/>
          </p:cNvSpPr>
          <p:nvPr>
            <p:ph type="title"/>
          </p:nvPr>
        </p:nvSpPr>
        <p:spPr/>
        <p:txBody>
          <a:bodyPr/>
          <a:lstStyle/>
          <a:p>
            <a:r>
              <a:rPr lang="en-US" dirty="0"/>
              <a:t>Encoder-decoder equations</a:t>
            </a:r>
          </a:p>
        </p:txBody>
      </p:sp>
      <p:sp>
        <p:nvSpPr>
          <p:cNvPr id="3" name="Content Placeholder 2">
            <a:extLst>
              <a:ext uri="{FF2B5EF4-FFF2-40B4-BE49-F238E27FC236}">
                <a16:creationId xmlns:a16="http://schemas.microsoft.com/office/drawing/2014/main" id="{637776C1-F9AC-8A07-9B06-D3FE5788AC87}"/>
              </a:ext>
            </a:extLst>
          </p:cNvPr>
          <p:cNvSpPr>
            <a:spLocks noGrp="1"/>
          </p:cNvSpPr>
          <p:nvPr>
            <p:ph idx="1"/>
          </p:nvPr>
        </p:nvSpPr>
        <p:spPr>
          <a:xfrm>
            <a:off x="1097285" y="4343400"/>
            <a:ext cx="10058401" cy="1828800"/>
          </a:xfrm>
        </p:spPr>
        <p:txBody>
          <a:bodyPr>
            <a:normAutofit fontScale="92500"/>
          </a:bodyPr>
          <a:lstStyle/>
          <a:p>
            <a:r>
              <a:rPr lang="en-US" sz="2400" i="1" dirty="0">
                <a:effectLst/>
                <a:latin typeface="Calibri" panose="020F0502020204030204" pitchFamily="34" charset="0"/>
                <a:cs typeface="Calibri" panose="020F0502020204030204" pitchFamily="34" charset="0"/>
              </a:rPr>
              <a:t>g </a:t>
            </a:r>
            <a:r>
              <a:rPr lang="en-US" sz="2400" dirty="0">
                <a:effectLst/>
                <a:latin typeface="Calibri" panose="020F0502020204030204" pitchFamily="34" charset="0"/>
                <a:cs typeface="Calibri" panose="020F0502020204030204" pitchFamily="34" charset="0"/>
              </a:rPr>
              <a:t>is a stand-in for some flavor of RNN </a:t>
            </a:r>
          </a:p>
          <a:p>
            <a:r>
              <a:rPr lang="en-US" sz="2400" i="1" dirty="0">
                <a:effectLst/>
                <a:latin typeface="Calibri" panose="020F0502020204030204" pitchFamily="34" charset="0"/>
                <a:cs typeface="Calibri" panose="020F0502020204030204" pitchFamily="34" charset="0"/>
              </a:rPr>
              <a:t>y</a:t>
            </a:r>
            <a:r>
              <a:rPr lang="en-US" sz="2400" dirty="0">
                <a:effectLst/>
                <a:latin typeface="Calibri" panose="020F0502020204030204" pitchFamily="34" charset="0"/>
                <a:cs typeface="Calibri" panose="020F0502020204030204" pitchFamily="34" charset="0"/>
              </a:rPr>
              <a:t>ˆ</a:t>
            </a:r>
            <a:r>
              <a:rPr lang="en-US" sz="3200" i="1" baseline="-25000" dirty="0">
                <a:effectLst/>
                <a:latin typeface="Calibri" panose="020F0502020204030204" pitchFamily="34" charset="0"/>
                <a:cs typeface="Calibri" panose="020F0502020204030204" pitchFamily="34" charset="0"/>
              </a:rPr>
              <a:t>t</a:t>
            </a:r>
            <a:r>
              <a:rPr lang="en-US" sz="3200" baseline="-25000" dirty="0">
                <a:effectLst/>
                <a:latin typeface="Calibri" panose="020F0502020204030204" pitchFamily="34" charset="0"/>
                <a:cs typeface="Calibri" panose="020F0502020204030204" pitchFamily="34" charset="0"/>
              </a:rPr>
              <a:t>−1</a:t>
            </a:r>
            <a:r>
              <a:rPr lang="en-US" sz="2400" dirty="0">
                <a:effectLst/>
                <a:latin typeface="Calibri" panose="020F0502020204030204" pitchFamily="34" charset="0"/>
                <a:cs typeface="Calibri" panose="020F0502020204030204" pitchFamily="34" charset="0"/>
              </a:rPr>
              <a:t> is the embedding for the output sampled from the </a:t>
            </a:r>
            <a:r>
              <a:rPr lang="en-US" sz="2400" dirty="0" err="1">
                <a:effectLst/>
                <a:latin typeface="Calibri" panose="020F0502020204030204" pitchFamily="34" charset="0"/>
                <a:cs typeface="Calibri" panose="020F0502020204030204" pitchFamily="34" charset="0"/>
              </a:rPr>
              <a:t>softmax</a:t>
            </a:r>
            <a:r>
              <a:rPr lang="en-US" sz="2400" dirty="0">
                <a:effectLst/>
                <a:latin typeface="Calibri" panose="020F0502020204030204" pitchFamily="34" charset="0"/>
                <a:cs typeface="Calibri" panose="020F0502020204030204" pitchFamily="34" charset="0"/>
              </a:rPr>
              <a:t> at the previous step</a:t>
            </a:r>
          </a:p>
          <a:p>
            <a:r>
              <a:rPr lang="en-US" sz="2400" dirty="0">
                <a:effectLst/>
                <a:latin typeface="Calibri" panose="020F0502020204030204" pitchFamily="34" charset="0"/>
                <a:cs typeface="Calibri" panose="020F0502020204030204" pitchFamily="34" charset="0"/>
              </a:rPr>
              <a:t>ˆ</a:t>
            </a:r>
            <a:r>
              <a:rPr lang="en-US" sz="2400" dirty="0" err="1">
                <a:effectLst/>
                <a:latin typeface="Calibri" panose="020F0502020204030204" pitchFamily="34" charset="0"/>
                <a:cs typeface="Calibri" panose="020F0502020204030204" pitchFamily="34" charset="0"/>
              </a:rPr>
              <a:t>y</a:t>
            </a:r>
            <a:r>
              <a:rPr lang="en-US" sz="3500" baseline="-25000" dirty="0" err="1">
                <a:effectLst/>
                <a:latin typeface="Calibri" panose="020F0502020204030204" pitchFamily="34" charset="0"/>
                <a:cs typeface="Calibri" panose="020F0502020204030204" pitchFamily="34" charset="0"/>
              </a:rPr>
              <a:t>t</a:t>
            </a:r>
            <a:r>
              <a:rPr lang="en-US" sz="2400" i="1" dirty="0">
                <a:effectLst/>
                <a:latin typeface="Calibri" panose="020F0502020204030204" pitchFamily="34" charset="0"/>
                <a:cs typeface="Calibri" panose="020F0502020204030204" pitchFamily="34" charset="0"/>
              </a:rPr>
              <a:t> </a:t>
            </a:r>
            <a:r>
              <a:rPr lang="en-US" sz="2400" dirty="0">
                <a:effectLst/>
                <a:latin typeface="Calibri" panose="020F0502020204030204" pitchFamily="34" charset="0"/>
                <a:cs typeface="Calibri" panose="020F0502020204030204" pitchFamily="34" charset="0"/>
              </a:rPr>
              <a:t>is a vector of probabilities over the vocabulary, representing the probability of each word occurring at time </a:t>
            </a:r>
            <a:r>
              <a:rPr lang="en-US" sz="2400" i="1" dirty="0">
                <a:effectLst/>
                <a:latin typeface="Calibri" panose="020F0502020204030204" pitchFamily="34" charset="0"/>
                <a:cs typeface="Calibri" panose="020F0502020204030204" pitchFamily="34" charset="0"/>
              </a:rPr>
              <a:t>t</a:t>
            </a:r>
            <a:r>
              <a:rPr lang="en-US" sz="2400" dirty="0">
                <a:effectLst/>
                <a:latin typeface="Calibri" panose="020F0502020204030204" pitchFamily="34" charset="0"/>
                <a:cs typeface="Calibri" panose="020F0502020204030204" pitchFamily="34" charset="0"/>
              </a:rPr>
              <a:t>. To generate text, we sample from this distribution ˆ</a:t>
            </a:r>
            <a:r>
              <a:rPr lang="en-US" sz="2400" dirty="0" err="1">
                <a:effectLst/>
                <a:latin typeface="Calibri" panose="020F0502020204030204" pitchFamily="34" charset="0"/>
                <a:cs typeface="Calibri" panose="020F0502020204030204" pitchFamily="34" charset="0"/>
              </a:rPr>
              <a:t>y</a:t>
            </a:r>
            <a:r>
              <a:rPr lang="en-US" sz="3500" i="1" baseline="-25000" dirty="0" err="1">
                <a:effectLst/>
                <a:latin typeface="Calibri" panose="020F0502020204030204" pitchFamily="34" charset="0"/>
                <a:cs typeface="Calibri" panose="020F0502020204030204" pitchFamily="34" charset="0"/>
              </a:rPr>
              <a:t>t</a:t>
            </a:r>
            <a:r>
              <a:rPr lang="en-US" sz="2400" i="1" dirty="0">
                <a:effectLst/>
                <a:latin typeface="Calibri" panose="020F0502020204030204" pitchFamily="34" charset="0"/>
                <a:cs typeface="Calibri" panose="020F0502020204030204" pitchFamily="34" charset="0"/>
              </a:rPr>
              <a:t> </a:t>
            </a:r>
            <a:r>
              <a:rPr lang="en-US" sz="2400" dirty="0">
                <a:effectLst/>
                <a:latin typeface="Calibri" panose="020F0502020204030204" pitchFamily="34" charset="0"/>
                <a:cs typeface="Calibri" panose="020F0502020204030204" pitchFamily="34" charset="0"/>
              </a:rPr>
              <a:t>. </a:t>
            </a:r>
          </a:p>
          <a:p>
            <a:endParaRPr lang="en-US" dirty="0"/>
          </a:p>
          <a:p>
            <a:endParaRPr lang="en-US" dirty="0"/>
          </a:p>
        </p:txBody>
      </p:sp>
      <p:pic>
        <p:nvPicPr>
          <p:cNvPr id="4" name="Picture 3">
            <a:extLst>
              <a:ext uri="{FF2B5EF4-FFF2-40B4-BE49-F238E27FC236}">
                <a16:creationId xmlns:a16="http://schemas.microsoft.com/office/drawing/2014/main" id="{727A657B-E4B4-892C-1BAD-CE823A07E096}"/>
              </a:ext>
            </a:extLst>
          </p:cNvPr>
          <p:cNvPicPr>
            <a:picLocks noChangeAspect="1"/>
          </p:cNvPicPr>
          <p:nvPr/>
        </p:nvPicPr>
        <p:blipFill>
          <a:blip r:embed="rId3"/>
          <a:stretch>
            <a:fillRect/>
          </a:stretch>
        </p:blipFill>
        <p:spPr>
          <a:xfrm>
            <a:off x="3810000" y="1600200"/>
            <a:ext cx="3834785" cy="2451100"/>
          </a:xfrm>
          <a:prstGeom prst="rect">
            <a:avLst/>
          </a:prstGeom>
        </p:spPr>
      </p:pic>
    </p:spTree>
    <p:extLst>
      <p:ext uri="{BB962C8B-B14F-4D97-AF65-F5344CB8AC3E}">
        <p14:creationId xmlns:p14="http://schemas.microsoft.com/office/powerpoint/2010/main" val="22045099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5B1D8-9754-4DAF-3AF5-905761E25EF3}"/>
              </a:ext>
            </a:extLst>
          </p:cNvPr>
          <p:cNvSpPr>
            <a:spLocks noGrp="1"/>
          </p:cNvSpPr>
          <p:nvPr>
            <p:ph type="title"/>
          </p:nvPr>
        </p:nvSpPr>
        <p:spPr/>
        <p:txBody>
          <a:bodyPr>
            <a:normAutofit fontScale="90000"/>
          </a:bodyPr>
          <a:lstStyle/>
          <a:p>
            <a:r>
              <a:rPr lang="en-US" dirty="0"/>
              <a:t>Training the encoder-decoder with teacher forcing</a:t>
            </a:r>
          </a:p>
        </p:txBody>
      </p:sp>
      <p:pic>
        <p:nvPicPr>
          <p:cNvPr id="7" name="Content Placeholder 6">
            <a:extLst>
              <a:ext uri="{FF2B5EF4-FFF2-40B4-BE49-F238E27FC236}">
                <a16:creationId xmlns:a16="http://schemas.microsoft.com/office/drawing/2014/main" id="{C606BE96-7B05-EE27-80BB-B761166D0A87}"/>
              </a:ext>
            </a:extLst>
          </p:cNvPr>
          <p:cNvPicPr>
            <a:picLocks noGrp="1" noChangeAspect="1"/>
          </p:cNvPicPr>
          <p:nvPr>
            <p:ph idx="1"/>
          </p:nvPr>
        </p:nvPicPr>
        <p:blipFill>
          <a:blip r:embed="rId2"/>
          <a:stretch>
            <a:fillRect/>
          </a:stretch>
        </p:blipFill>
        <p:spPr>
          <a:xfrm>
            <a:off x="1757560" y="1600200"/>
            <a:ext cx="8737206" cy="4572000"/>
          </a:xfrm>
        </p:spPr>
      </p:pic>
    </p:spTree>
    <p:extLst>
      <p:ext uri="{BB962C8B-B14F-4D97-AF65-F5344CB8AC3E}">
        <p14:creationId xmlns:p14="http://schemas.microsoft.com/office/powerpoint/2010/main" val="38498102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3AE9E1-9336-C07F-A8B5-8CA3803D825D}"/>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03B40447-9A1C-D2C6-6F1D-BFCB14184B47}"/>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A28844EA-9C61-A63B-C59E-D1C8498269FD}"/>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The LSTM Encoder-Decoder Architecture</a:t>
            </a:r>
          </a:p>
        </p:txBody>
      </p:sp>
      <p:sp>
        <p:nvSpPr>
          <p:cNvPr id="3" name="Text Placeholder 2">
            <a:extLst>
              <a:ext uri="{FF2B5EF4-FFF2-40B4-BE49-F238E27FC236}">
                <a16:creationId xmlns:a16="http://schemas.microsoft.com/office/drawing/2014/main" id="{4EE3442B-41EF-B62C-CDF8-097B704BD1DD}"/>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47906038"/>
      </p:ext>
    </p:extLst>
  </p:cSld>
  <p:clrMapOvr>
    <a:masterClrMapping/>
  </p:clrMapOvr>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44F2C-5219-B27B-5219-70BFB8E76DD4}"/>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1603BA4D-53D9-9544-B282-0A0CBB3B9E61}"/>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25BEF550-AA51-9685-4B9D-C3998149D242}"/>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LSTM Attention</a:t>
            </a:r>
          </a:p>
        </p:txBody>
      </p:sp>
      <p:sp>
        <p:nvSpPr>
          <p:cNvPr id="3" name="Text Placeholder 2">
            <a:extLst>
              <a:ext uri="{FF2B5EF4-FFF2-40B4-BE49-F238E27FC236}">
                <a16:creationId xmlns:a16="http://schemas.microsoft.com/office/drawing/2014/main" id="{6B4E9366-CD52-CE31-23ED-45DA76269FC6}"/>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883705086"/>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1839138-2E98-07D7-8C72-A83FBF00F7B8}"/>
              </a:ext>
            </a:extLst>
          </p:cNvPr>
          <p:cNvSpPr>
            <a:spLocks noGrp="1"/>
          </p:cNvSpPr>
          <p:nvPr>
            <p:ph type="title"/>
          </p:nvPr>
        </p:nvSpPr>
        <p:spPr/>
        <p:txBody>
          <a:bodyPr/>
          <a:lstStyle/>
          <a:p>
            <a:r>
              <a:rPr lang="en-US" dirty="0"/>
              <a:t>Problem with passing context c only from end</a:t>
            </a:r>
          </a:p>
        </p:txBody>
      </p:sp>
      <p:sp>
        <p:nvSpPr>
          <p:cNvPr id="6" name="Content Placeholder 5">
            <a:extLst>
              <a:ext uri="{FF2B5EF4-FFF2-40B4-BE49-F238E27FC236}">
                <a16:creationId xmlns:a16="http://schemas.microsoft.com/office/drawing/2014/main" id="{88E09B84-7252-5E87-B56E-59E07A679CD5}"/>
              </a:ext>
            </a:extLst>
          </p:cNvPr>
          <p:cNvSpPr>
            <a:spLocks noGrp="1"/>
          </p:cNvSpPr>
          <p:nvPr>
            <p:ph idx="1"/>
          </p:nvPr>
        </p:nvSpPr>
        <p:spPr/>
        <p:txBody>
          <a:bodyPr/>
          <a:lstStyle/>
          <a:p>
            <a:r>
              <a:rPr lang="en-US" dirty="0">
                <a:effectLst/>
                <a:latin typeface="Calibri" panose="020F0502020204030204" pitchFamily="34" charset="0"/>
                <a:cs typeface="Calibri" panose="020F0502020204030204" pitchFamily="34" charset="0"/>
              </a:rPr>
              <a:t>Requiring the context </a:t>
            </a:r>
            <a:r>
              <a:rPr lang="en-US" i="1" dirty="0">
                <a:effectLst/>
                <a:latin typeface="Calibri" panose="020F0502020204030204" pitchFamily="34" charset="0"/>
                <a:cs typeface="Calibri" panose="020F0502020204030204" pitchFamily="34" charset="0"/>
              </a:rPr>
              <a:t>c </a:t>
            </a:r>
            <a:r>
              <a:rPr lang="en-US" dirty="0">
                <a:effectLst/>
                <a:latin typeface="Calibri" panose="020F0502020204030204" pitchFamily="34" charset="0"/>
                <a:cs typeface="Calibri" panose="020F0502020204030204" pitchFamily="34" charset="0"/>
              </a:rPr>
              <a:t>to be only the encoder’s final hidden state forces all the information from the entire source sentence to pass through this representational bottleneck. </a:t>
            </a:r>
            <a:endParaRPr lang="en-US" dirty="0">
              <a:latin typeface="Calibri" panose="020F0502020204030204" pitchFamily="34" charset="0"/>
              <a:cs typeface="Calibri" panose="020F0502020204030204" pitchFamily="34" charset="0"/>
            </a:endParaRPr>
          </a:p>
          <a:p>
            <a:endParaRPr lang="en-US" dirty="0"/>
          </a:p>
        </p:txBody>
      </p:sp>
      <p:pic>
        <p:nvPicPr>
          <p:cNvPr id="8" name="Picture 7">
            <a:extLst>
              <a:ext uri="{FF2B5EF4-FFF2-40B4-BE49-F238E27FC236}">
                <a16:creationId xmlns:a16="http://schemas.microsoft.com/office/drawing/2014/main" id="{99714851-7245-5FF6-C54B-D22908D0DBF8}"/>
              </a:ext>
            </a:extLst>
          </p:cNvPr>
          <p:cNvPicPr>
            <a:picLocks noChangeAspect="1"/>
          </p:cNvPicPr>
          <p:nvPr/>
        </p:nvPicPr>
        <p:blipFill>
          <a:blip r:embed="rId2"/>
          <a:stretch>
            <a:fillRect/>
          </a:stretch>
        </p:blipFill>
        <p:spPr>
          <a:xfrm>
            <a:off x="1345196" y="3429000"/>
            <a:ext cx="9018004" cy="1371600"/>
          </a:xfrm>
          <a:prstGeom prst="rect">
            <a:avLst/>
          </a:prstGeom>
        </p:spPr>
      </p:pic>
    </p:spTree>
    <p:extLst>
      <p:ext uri="{BB962C8B-B14F-4D97-AF65-F5344CB8AC3E}">
        <p14:creationId xmlns:p14="http://schemas.microsoft.com/office/powerpoint/2010/main" val="390608775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3EED4-999F-FDCA-CA90-86429EF77A6E}"/>
              </a:ext>
            </a:extLst>
          </p:cNvPr>
          <p:cNvSpPr>
            <a:spLocks noGrp="1"/>
          </p:cNvSpPr>
          <p:nvPr>
            <p:ph type="title"/>
          </p:nvPr>
        </p:nvSpPr>
        <p:spPr/>
        <p:txBody>
          <a:bodyPr/>
          <a:lstStyle/>
          <a:p>
            <a:r>
              <a:rPr lang="en-US" dirty="0"/>
              <a:t>Solution: attention</a:t>
            </a:r>
          </a:p>
        </p:txBody>
      </p:sp>
      <p:sp>
        <p:nvSpPr>
          <p:cNvPr id="3" name="Content Placeholder 2">
            <a:extLst>
              <a:ext uri="{FF2B5EF4-FFF2-40B4-BE49-F238E27FC236}">
                <a16:creationId xmlns:a16="http://schemas.microsoft.com/office/drawing/2014/main" id="{B7C71F48-3B0B-ABD5-A1D3-70CF078D400F}"/>
              </a:ext>
            </a:extLst>
          </p:cNvPr>
          <p:cNvSpPr>
            <a:spLocks noGrp="1"/>
          </p:cNvSpPr>
          <p:nvPr>
            <p:ph idx="1"/>
          </p:nvPr>
        </p:nvSpPr>
        <p:spPr/>
        <p:txBody>
          <a:bodyPr/>
          <a:lstStyle/>
          <a:p>
            <a:r>
              <a:rPr lang="en-US" dirty="0">
                <a:effectLst/>
                <a:latin typeface="Calibri" panose="020F0502020204030204" pitchFamily="34" charset="0"/>
                <a:cs typeface="Calibri" panose="020F0502020204030204" pitchFamily="34" charset="0"/>
              </a:rPr>
              <a:t>instead of being taken from the last hidden state, the context it’s a weighted average of </a:t>
            </a:r>
            <a:r>
              <a:rPr lang="en-US" b="0" dirty="0">
                <a:effectLst/>
                <a:latin typeface="Calibri" panose="020F0502020204030204" pitchFamily="34" charset="0"/>
                <a:cs typeface="Calibri" panose="020F0502020204030204" pitchFamily="34" charset="0"/>
              </a:rPr>
              <a:t>all </a:t>
            </a:r>
            <a:r>
              <a:rPr lang="en-US" dirty="0">
                <a:effectLst/>
                <a:latin typeface="Calibri" panose="020F0502020204030204" pitchFamily="34" charset="0"/>
                <a:cs typeface="Calibri" panose="020F0502020204030204" pitchFamily="34" charset="0"/>
              </a:rPr>
              <a:t>the hidden states of the decoder. </a:t>
            </a:r>
          </a:p>
          <a:p>
            <a:r>
              <a:rPr lang="en-US" dirty="0">
                <a:effectLst/>
                <a:latin typeface="Calibri" panose="020F0502020204030204" pitchFamily="34" charset="0"/>
                <a:cs typeface="Calibri" panose="020F0502020204030204" pitchFamily="34" charset="0"/>
              </a:rPr>
              <a:t>this weighted average is also informed by part of the decoder state as well, the state of the decoder right before the current token </a:t>
            </a:r>
            <a:r>
              <a:rPr lang="en-US" i="1" dirty="0" err="1">
                <a:effectLst/>
                <a:latin typeface="Calibri" panose="020F0502020204030204" pitchFamily="34" charset="0"/>
                <a:cs typeface="Calibri" panose="020F0502020204030204" pitchFamily="34" charset="0"/>
              </a:rPr>
              <a:t>i</a:t>
            </a:r>
            <a:r>
              <a:rPr lang="en-US" dirty="0">
                <a:effectLst/>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a:p>
            <a:endParaRPr lang="en-US" dirty="0"/>
          </a:p>
          <a:p>
            <a:endParaRPr lang="en-US" dirty="0"/>
          </a:p>
        </p:txBody>
      </p:sp>
      <p:pic>
        <p:nvPicPr>
          <p:cNvPr id="4" name="Picture 3">
            <a:extLst>
              <a:ext uri="{FF2B5EF4-FFF2-40B4-BE49-F238E27FC236}">
                <a16:creationId xmlns:a16="http://schemas.microsoft.com/office/drawing/2014/main" id="{44B032CF-6A6D-3D0D-8C15-6C9275377F81}"/>
              </a:ext>
            </a:extLst>
          </p:cNvPr>
          <p:cNvPicPr>
            <a:picLocks noChangeAspect="1"/>
          </p:cNvPicPr>
          <p:nvPr/>
        </p:nvPicPr>
        <p:blipFill>
          <a:blip r:embed="rId2"/>
          <a:stretch>
            <a:fillRect/>
          </a:stretch>
        </p:blipFill>
        <p:spPr>
          <a:xfrm>
            <a:off x="2895600" y="3886200"/>
            <a:ext cx="4525596" cy="692150"/>
          </a:xfrm>
          <a:prstGeom prst="rect">
            <a:avLst/>
          </a:prstGeom>
        </p:spPr>
      </p:pic>
    </p:spTree>
    <p:extLst>
      <p:ext uri="{BB962C8B-B14F-4D97-AF65-F5344CB8AC3E}">
        <p14:creationId xmlns:p14="http://schemas.microsoft.com/office/powerpoint/2010/main" val="7970780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62225-16B1-2091-E212-937B8FC52E85}"/>
              </a:ext>
            </a:extLst>
          </p:cNvPr>
          <p:cNvSpPr>
            <a:spLocks noGrp="1"/>
          </p:cNvSpPr>
          <p:nvPr>
            <p:ph type="title"/>
          </p:nvPr>
        </p:nvSpPr>
        <p:spPr/>
        <p:txBody>
          <a:bodyPr/>
          <a:lstStyle/>
          <a:p>
            <a:r>
              <a:rPr lang="en-US" dirty="0"/>
              <a:t>Attention</a:t>
            </a:r>
          </a:p>
        </p:txBody>
      </p:sp>
      <p:pic>
        <p:nvPicPr>
          <p:cNvPr id="4" name="Content Placeholder 3">
            <a:extLst>
              <a:ext uri="{FF2B5EF4-FFF2-40B4-BE49-F238E27FC236}">
                <a16:creationId xmlns:a16="http://schemas.microsoft.com/office/drawing/2014/main" id="{4F584894-9C94-E061-3EDB-EC6CFCD51AAF}"/>
              </a:ext>
            </a:extLst>
          </p:cNvPr>
          <p:cNvPicPr>
            <a:picLocks noGrp="1" noChangeAspect="1"/>
          </p:cNvPicPr>
          <p:nvPr>
            <p:ph idx="1"/>
          </p:nvPr>
        </p:nvPicPr>
        <p:blipFill>
          <a:blip r:embed="rId2"/>
          <a:stretch>
            <a:fillRect/>
          </a:stretch>
        </p:blipFill>
        <p:spPr>
          <a:xfrm>
            <a:off x="1828800" y="2173408"/>
            <a:ext cx="5726675" cy="907196"/>
          </a:xfrm>
          <a:prstGeom prst="rect">
            <a:avLst/>
          </a:prstGeom>
        </p:spPr>
      </p:pic>
      <p:pic>
        <p:nvPicPr>
          <p:cNvPr id="6" name="Picture 5">
            <a:extLst>
              <a:ext uri="{FF2B5EF4-FFF2-40B4-BE49-F238E27FC236}">
                <a16:creationId xmlns:a16="http://schemas.microsoft.com/office/drawing/2014/main" id="{FE16788B-4987-BB19-C31D-8A574B2A08AC}"/>
              </a:ext>
            </a:extLst>
          </p:cNvPr>
          <p:cNvPicPr>
            <a:picLocks noChangeAspect="1"/>
          </p:cNvPicPr>
          <p:nvPr/>
        </p:nvPicPr>
        <p:blipFill>
          <a:blip r:embed="rId3"/>
          <a:stretch>
            <a:fillRect/>
          </a:stretch>
        </p:blipFill>
        <p:spPr>
          <a:xfrm>
            <a:off x="2895600" y="3777397"/>
            <a:ext cx="4521200" cy="2120900"/>
          </a:xfrm>
          <a:prstGeom prst="rect">
            <a:avLst/>
          </a:prstGeom>
        </p:spPr>
      </p:pic>
    </p:spTree>
    <p:extLst>
      <p:ext uri="{BB962C8B-B14F-4D97-AF65-F5344CB8AC3E}">
        <p14:creationId xmlns:p14="http://schemas.microsoft.com/office/powerpoint/2010/main" val="251196940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3A13D-914B-A015-8361-2548E519332B}"/>
              </a:ext>
            </a:extLst>
          </p:cNvPr>
          <p:cNvSpPr>
            <a:spLocks noGrp="1"/>
          </p:cNvSpPr>
          <p:nvPr>
            <p:ph type="title"/>
          </p:nvPr>
        </p:nvSpPr>
        <p:spPr/>
        <p:txBody>
          <a:bodyPr/>
          <a:lstStyle/>
          <a:p>
            <a:r>
              <a:rPr lang="en-US" dirty="0"/>
              <a:t>How to compute c?</a:t>
            </a:r>
          </a:p>
        </p:txBody>
      </p:sp>
      <p:sp>
        <p:nvSpPr>
          <p:cNvPr id="3" name="Content Placeholder 2">
            <a:extLst>
              <a:ext uri="{FF2B5EF4-FFF2-40B4-BE49-F238E27FC236}">
                <a16:creationId xmlns:a16="http://schemas.microsoft.com/office/drawing/2014/main" id="{D8741239-0E34-116A-12FD-07578131CAF0}"/>
              </a:ext>
            </a:extLst>
          </p:cNvPr>
          <p:cNvSpPr>
            <a:spLocks noGrp="1"/>
          </p:cNvSpPr>
          <p:nvPr>
            <p:ph idx="1"/>
          </p:nvPr>
        </p:nvSpPr>
        <p:spPr>
          <a:xfrm>
            <a:off x="1097285" y="1219200"/>
            <a:ext cx="10332715" cy="4953000"/>
          </a:xfrm>
        </p:spPr>
        <p:txBody>
          <a:bodyPr/>
          <a:lstStyle/>
          <a:p>
            <a:r>
              <a:rPr lang="en-US" dirty="0">
                <a:effectLst/>
                <a:latin typeface="Calibri" panose="020F0502020204030204" pitchFamily="34" charset="0"/>
                <a:cs typeface="Calibri" panose="020F0502020204030204" pitchFamily="34" charset="0"/>
              </a:rPr>
              <a:t>We'll create a score that tells us how much to focus on each encoder state, how </a:t>
            </a:r>
            <a:r>
              <a:rPr lang="en-US" i="1" dirty="0">
                <a:effectLst/>
                <a:latin typeface="Calibri" panose="020F0502020204030204" pitchFamily="34" charset="0"/>
                <a:cs typeface="Calibri" panose="020F0502020204030204" pitchFamily="34" charset="0"/>
              </a:rPr>
              <a:t>relevant </a:t>
            </a:r>
            <a:r>
              <a:rPr lang="en-US" dirty="0">
                <a:effectLst/>
                <a:latin typeface="Calibri" panose="020F0502020204030204" pitchFamily="34" charset="0"/>
                <a:cs typeface="Calibri" panose="020F0502020204030204" pitchFamily="34" charset="0"/>
              </a:rPr>
              <a:t>each encoder state is to the decoder state:</a:t>
            </a: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W</a:t>
            </a:r>
            <a:r>
              <a:rPr lang="en-US" dirty="0">
                <a:effectLst/>
                <a:latin typeface="Calibri" panose="020F0502020204030204" pitchFamily="34" charset="0"/>
                <a:cs typeface="Calibri" panose="020F0502020204030204" pitchFamily="34" charset="0"/>
              </a:rPr>
              <a:t>e’ll normalize them with a </a:t>
            </a:r>
            <a:r>
              <a:rPr lang="en-US" dirty="0" err="1">
                <a:effectLst/>
                <a:latin typeface="Calibri" panose="020F0502020204030204" pitchFamily="34" charset="0"/>
                <a:cs typeface="Calibri" panose="020F0502020204030204" pitchFamily="34" charset="0"/>
              </a:rPr>
              <a:t>softmax</a:t>
            </a:r>
            <a:r>
              <a:rPr lang="en-US" dirty="0">
                <a:effectLst/>
                <a:latin typeface="Calibri" panose="020F0502020204030204" pitchFamily="34" charset="0"/>
                <a:cs typeface="Calibri" panose="020F0502020204030204" pitchFamily="34" charset="0"/>
              </a:rPr>
              <a:t> to create weights </a:t>
            </a:r>
            <a:r>
              <a:rPr lang="el-GR" dirty="0">
                <a:effectLst/>
                <a:latin typeface="Calibri" panose="020F0502020204030204" pitchFamily="34" charset="0"/>
                <a:cs typeface="Calibri" panose="020F0502020204030204" pitchFamily="34" charset="0"/>
              </a:rPr>
              <a:t>α</a:t>
            </a:r>
            <a:r>
              <a:rPr lang="en-US" sz="3800" i="1" baseline="-25000" dirty="0" err="1">
                <a:effectLst/>
                <a:latin typeface="Calibri" panose="020F0502020204030204" pitchFamily="34" charset="0"/>
                <a:cs typeface="Calibri" panose="020F0502020204030204" pitchFamily="34" charset="0"/>
              </a:rPr>
              <a:t>i</a:t>
            </a:r>
            <a:r>
              <a:rPr lang="en-US" sz="3800" i="1" baseline="-25000" dirty="0">
                <a:effectLst/>
                <a:latin typeface="Calibri" panose="020F0502020204030204" pitchFamily="34" charset="0"/>
                <a:cs typeface="Calibri" panose="020F0502020204030204" pitchFamily="34" charset="0"/>
              </a:rPr>
              <a:t> j </a:t>
            </a:r>
            <a:r>
              <a:rPr lang="en-US" dirty="0">
                <a:effectLst/>
                <a:latin typeface="Calibri" panose="020F0502020204030204" pitchFamily="34" charset="0"/>
                <a:cs typeface="Calibri" panose="020F0502020204030204" pitchFamily="34" charset="0"/>
              </a:rPr>
              <a:t>, that tell us the relevance of encoder hidden state </a:t>
            </a:r>
            <a:r>
              <a:rPr lang="en-US" i="1" dirty="0">
                <a:effectLst/>
                <a:latin typeface="Calibri" panose="020F0502020204030204" pitchFamily="34" charset="0"/>
                <a:cs typeface="Calibri" panose="020F0502020204030204" pitchFamily="34" charset="0"/>
              </a:rPr>
              <a:t>j </a:t>
            </a:r>
            <a:r>
              <a:rPr lang="en-US" dirty="0">
                <a:effectLst/>
                <a:latin typeface="Calibri" panose="020F0502020204030204" pitchFamily="34" charset="0"/>
                <a:cs typeface="Calibri" panose="020F0502020204030204" pitchFamily="34" charset="0"/>
              </a:rPr>
              <a:t>to hidden decoder state,  h</a:t>
            </a:r>
            <a:r>
              <a:rPr lang="en-US" baseline="30000" dirty="0">
                <a:effectLst/>
                <a:latin typeface="Calibri" panose="020F0502020204030204" pitchFamily="34" charset="0"/>
                <a:cs typeface="Calibri" panose="020F0502020204030204" pitchFamily="34" charset="0"/>
              </a:rPr>
              <a:t>d</a:t>
            </a:r>
            <a:r>
              <a:rPr lang="en-US" sz="3200" baseline="-25000" dirty="0">
                <a:effectLst/>
                <a:latin typeface="Calibri" panose="020F0502020204030204" pitchFamily="34" charset="0"/>
                <a:cs typeface="Calibri" panose="020F0502020204030204" pitchFamily="34" charset="0"/>
              </a:rPr>
              <a:t>i-1</a:t>
            </a:r>
          </a:p>
          <a:p>
            <a:endParaRPr lang="en-US" sz="3200" baseline="-25000" dirty="0">
              <a:latin typeface="Calibri" panose="020F0502020204030204" pitchFamily="34" charset="0"/>
              <a:cs typeface="Calibri" panose="020F0502020204030204" pitchFamily="34" charset="0"/>
            </a:endParaRPr>
          </a:p>
          <a:p>
            <a:endParaRPr lang="en-US" sz="3200" baseline="-25000"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And then use this </a:t>
            </a:r>
            <a:r>
              <a:rPr lang="en-US" dirty="0">
                <a:effectLst/>
                <a:latin typeface="Calibri" panose="020F0502020204030204" pitchFamily="34" charset="0"/>
                <a:cs typeface="Calibri" panose="020F0502020204030204" pitchFamily="34" charset="0"/>
              </a:rPr>
              <a:t>to help create a weighted average:</a:t>
            </a:r>
            <a:endParaRPr lang="en-US" dirty="0">
              <a:latin typeface="Calibri" panose="020F0502020204030204" pitchFamily="34" charset="0"/>
              <a:cs typeface="Calibri" panose="020F0502020204030204" pitchFamily="34" charset="0"/>
            </a:endParaRPr>
          </a:p>
          <a:p>
            <a:endParaRPr lang="en-US" dirty="0"/>
          </a:p>
          <a:p>
            <a:endParaRPr lang="en-US" dirty="0"/>
          </a:p>
        </p:txBody>
      </p:sp>
      <p:pic>
        <p:nvPicPr>
          <p:cNvPr id="4" name="Picture 3">
            <a:extLst>
              <a:ext uri="{FF2B5EF4-FFF2-40B4-BE49-F238E27FC236}">
                <a16:creationId xmlns:a16="http://schemas.microsoft.com/office/drawing/2014/main" id="{7C721657-5AA8-9C5E-D3F7-0DBA6BD79577}"/>
              </a:ext>
            </a:extLst>
          </p:cNvPr>
          <p:cNvPicPr>
            <a:picLocks noChangeAspect="1"/>
          </p:cNvPicPr>
          <p:nvPr/>
        </p:nvPicPr>
        <p:blipFill>
          <a:blip r:embed="rId2"/>
          <a:stretch>
            <a:fillRect/>
          </a:stretch>
        </p:blipFill>
        <p:spPr>
          <a:xfrm>
            <a:off x="3346771" y="2154555"/>
            <a:ext cx="4650539" cy="730250"/>
          </a:xfrm>
          <a:prstGeom prst="rect">
            <a:avLst/>
          </a:prstGeom>
        </p:spPr>
      </p:pic>
      <p:pic>
        <p:nvPicPr>
          <p:cNvPr id="5" name="Picture 4">
            <a:extLst>
              <a:ext uri="{FF2B5EF4-FFF2-40B4-BE49-F238E27FC236}">
                <a16:creationId xmlns:a16="http://schemas.microsoft.com/office/drawing/2014/main" id="{F8ABC463-0242-C9C3-17CA-7E06D14DF37F}"/>
              </a:ext>
            </a:extLst>
          </p:cNvPr>
          <p:cNvPicPr>
            <a:picLocks noChangeAspect="1"/>
          </p:cNvPicPr>
          <p:nvPr/>
        </p:nvPicPr>
        <p:blipFill>
          <a:blip r:embed="rId3"/>
          <a:stretch>
            <a:fillRect/>
          </a:stretch>
        </p:blipFill>
        <p:spPr>
          <a:xfrm>
            <a:off x="3282612" y="3899048"/>
            <a:ext cx="5626776" cy="774701"/>
          </a:xfrm>
          <a:prstGeom prst="rect">
            <a:avLst/>
          </a:prstGeom>
        </p:spPr>
      </p:pic>
      <p:pic>
        <p:nvPicPr>
          <p:cNvPr id="6" name="Picture 5">
            <a:extLst>
              <a:ext uri="{FF2B5EF4-FFF2-40B4-BE49-F238E27FC236}">
                <a16:creationId xmlns:a16="http://schemas.microsoft.com/office/drawing/2014/main" id="{6B6C3FA4-DF16-3D29-04B6-8DF7054C00D3}"/>
              </a:ext>
            </a:extLst>
          </p:cNvPr>
          <p:cNvPicPr>
            <a:picLocks noChangeAspect="1"/>
          </p:cNvPicPr>
          <p:nvPr/>
        </p:nvPicPr>
        <p:blipFill>
          <a:blip r:embed="rId4"/>
          <a:stretch>
            <a:fillRect/>
          </a:stretch>
        </p:blipFill>
        <p:spPr>
          <a:xfrm>
            <a:off x="4572000" y="5638800"/>
            <a:ext cx="2657282" cy="1149095"/>
          </a:xfrm>
          <a:prstGeom prst="rect">
            <a:avLst/>
          </a:prstGeom>
        </p:spPr>
      </p:pic>
    </p:spTree>
    <p:extLst>
      <p:ext uri="{BB962C8B-B14F-4D97-AF65-F5344CB8AC3E}">
        <p14:creationId xmlns:p14="http://schemas.microsoft.com/office/powerpoint/2010/main" val="228758870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883EC-54A1-2ACE-F589-84D1078EA8E8}"/>
              </a:ext>
            </a:extLst>
          </p:cNvPr>
          <p:cNvSpPr>
            <a:spLocks noGrp="1"/>
          </p:cNvSpPr>
          <p:nvPr>
            <p:ph type="title"/>
          </p:nvPr>
        </p:nvSpPr>
        <p:spPr>
          <a:xfrm>
            <a:off x="1097280" y="159602"/>
            <a:ext cx="10637520" cy="1288197"/>
          </a:xfrm>
        </p:spPr>
        <p:txBody>
          <a:bodyPr>
            <a:noAutofit/>
          </a:bodyPr>
          <a:lstStyle/>
          <a:p>
            <a:r>
              <a:rPr lang="en-US" sz="4000" dirty="0"/>
              <a:t>E</a:t>
            </a:r>
            <a:r>
              <a:rPr lang="en-US" sz="4000" dirty="0">
                <a:effectLst/>
              </a:rPr>
              <a:t>ncoder-decoder with attention, focusing on the computation of c</a:t>
            </a:r>
            <a:endParaRPr lang="en-US" sz="4000" dirty="0"/>
          </a:p>
        </p:txBody>
      </p:sp>
      <p:pic>
        <p:nvPicPr>
          <p:cNvPr id="5" name="Content Placeholder 4">
            <a:extLst>
              <a:ext uri="{FF2B5EF4-FFF2-40B4-BE49-F238E27FC236}">
                <a16:creationId xmlns:a16="http://schemas.microsoft.com/office/drawing/2014/main" id="{B415C6F9-88C3-ED49-27C8-A11F6B01F968}"/>
              </a:ext>
            </a:extLst>
          </p:cNvPr>
          <p:cNvPicPr>
            <a:picLocks noGrp="1" noChangeAspect="1"/>
          </p:cNvPicPr>
          <p:nvPr>
            <p:ph idx="1"/>
          </p:nvPr>
        </p:nvPicPr>
        <p:blipFill>
          <a:blip r:embed="rId2"/>
          <a:stretch>
            <a:fillRect/>
          </a:stretch>
        </p:blipFill>
        <p:spPr>
          <a:xfrm>
            <a:off x="1096963" y="1633217"/>
            <a:ext cx="10058400" cy="4505966"/>
          </a:xfrm>
        </p:spPr>
      </p:pic>
    </p:spTree>
    <p:extLst>
      <p:ext uri="{BB962C8B-B14F-4D97-AF65-F5344CB8AC3E}">
        <p14:creationId xmlns:p14="http://schemas.microsoft.com/office/powerpoint/2010/main" val="151715611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36D84E-D8B5-BDFF-9247-B64F40B1FB9C}"/>
            </a:ext>
          </a:extLst>
        </p:cNvPr>
        <p:cNvGrpSpPr/>
        <p:nvPr/>
      </p:nvGrpSpPr>
      <p:grpSpPr>
        <a:xfrm>
          <a:off x="0" y="0"/>
          <a:ext cx="0" cy="0"/>
          <a:chOff x="0" y="0"/>
          <a:chExt cx="0" cy="0"/>
        </a:xfrm>
      </p:grpSpPr>
      <p:sp>
        <p:nvSpPr>
          <p:cNvPr id="16386" name="Rectangle 5">
            <a:extLst>
              <a:ext uri="{FF2B5EF4-FFF2-40B4-BE49-F238E27FC236}">
                <a16:creationId xmlns:a16="http://schemas.microsoft.com/office/drawing/2014/main" id="{D6B16FA9-1F4B-167D-75F8-BFC44DAB2A35}"/>
              </a:ext>
            </a:extLst>
          </p:cNvPr>
          <p:cNvSpPr>
            <a:spLocks noGrp="1" noChangeArrowheads="1"/>
          </p:cNvSpPr>
          <p:nvPr>
            <p:ph type="title"/>
          </p:nvPr>
        </p:nvSpPr>
        <p:spPr/>
        <p:txBody>
          <a:bodyPr>
            <a:normAutofit/>
          </a:bodyPr>
          <a:lstStyle/>
          <a:p>
            <a:r>
              <a:rPr lang="en-US" sz="4000" dirty="0">
                <a:solidFill>
                  <a:schemeClr val="bg1"/>
                </a:solidFill>
                <a:ea typeface="Franklin Gothic Book" charset="0"/>
                <a:cs typeface="Franklin Gothic Book" charset="0"/>
              </a:rPr>
              <a:t>RNNs and LSTMs</a:t>
            </a:r>
          </a:p>
        </p:txBody>
      </p:sp>
      <p:sp>
        <p:nvSpPr>
          <p:cNvPr id="16387" name="Rectangle 6">
            <a:extLst>
              <a:ext uri="{FF2B5EF4-FFF2-40B4-BE49-F238E27FC236}">
                <a16:creationId xmlns:a16="http://schemas.microsoft.com/office/drawing/2014/main" id="{F7CC1BAD-A417-D449-A67E-CCAEDFFFEBD7}"/>
              </a:ext>
            </a:extLst>
          </p:cNvPr>
          <p:cNvSpPr>
            <a:spLocks noGrp="1" noChangeArrowheads="1"/>
          </p:cNvSpPr>
          <p:nvPr>
            <p:ph idx="1"/>
          </p:nvPr>
        </p:nvSpPr>
        <p:spPr/>
        <p:txBody>
          <a:bodyPr>
            <a:normAutofit/>
          </a:bodyPr>
          <a:lstStyle/>
          <a:p>
            <a:pPr eaLnBrk="1" hangingPunct="1">
              <a:buFont typeface="Times" charset="0"/>
              <a:buNone/>
            </a:pPr>
            <a:r>
              <a:rPr lang="en-US" sz="4000" dirty="0">
                <a:solidFill>
                  <a:srgbClr val="A4001D"/>
                </a:solidFill>
                <a:latin typeface="Calibri"/>
                <a:ea typeface="ＭＳ Ｐゴシック" charset="0"/>
                <a:cs typeface="Calibri"/>
              </a:rPr>
              <a:t>LSTM Attention</a:t>
            </a:r>
          </a:p>
        </p:txBody>
      </p:sp>
      <p:sp>
        <p:nvSpPr>
          <p:cNvPr id="3" name="Text Placeholder 2">
            <a:extLst>
              <a:ext uri="{FF2B5EF4-FFF2-40B4-BE49-F238E27FC236}">
                <a16:creationId xmlns:a16="http://schemas.microsoft.com/office/drawing/2014/main" id="{1AD407F0-4D20-F840-6AB2-8220747F0F24}"/>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005749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ADC888F-CA29-5454-D5B2-143F6A06F307}"/>
              </a:ext>
            </a:extLst>
          </p:cNvPr>
          <p:cNvPicPr>
            <a:picLocks noGrp="1" noChangeAspect="1"/>
          </p:cNvPicPr>
          <p:nvPr>
            <p:ph idx="1"/>
          </p:nvPr>
        </p:nvPicPr>
        <p:blipFill>
          <a:blip r:embed="rId3"/>
          <a:stretch>
            <a:fillRect/>
          </a:stretch>
        </p:blipFill>
        <p:spPr>
          <a:xfrm>
            <a:off x="1733550" y="914400"/>
            <a:ext cx="8724900" cy="3520574"/>
          </a:xfrm>
        </p:spPr>
      </p:pic>
      <p:sp>
        <p:nvSpPr>
          <p:cNvPr id="2" name="Title 1">
            <a:extLst>
              <a:ext uri="{FF2B5EF4-FFF2-40B4-BE49-F238E27FC236}">
                <a16:creationId xmlns:a16="http://schemas.microsoft.com/office/drawing/2014/main" id="{1544C9EB-7BE5-3989-E782-122A2EF314B5}"/>
              </a:ext>
            </a:extLst>
          </p:cNvPr>
          <p:cNvSpPr>
            <a:spLocks noGrp="1"/>
          </p:cNvSpPr>
          <p:nvPr>
            <p:ph type="title"/>
          </p:nvPr>
        </p:nvSpPr>
        <p:spPr>
          <a:xfrm>
            <a:off x="1066800" y="289867"/>
            <a:ext cx="10058400" cy="907196"/>
          </a:xfrm>
        </p:spPr>
        <p:txBody>
          <a:bodyPr>
            <a:noAutofit/>
          </a:bodyPr>
          <a:lstStyle/>
          <a:p>
            <a:r>
              <a:rPr lang="en-US" sz="4000" dirty="0">
                <a:effectLst/>
              </a:rPr>
              <a:t>Simple recurrent neural network illustrated as a feedforward network </a:t>
            </a:r>
            <a:endParaRPr lang="en-US" sz="4000" dirty="0"/>
          </a:p>
        </p:txBody>
      </p:sp>
      <p:pic>
        <p:nvPicPr>
          <p:cNvPr id="7" name="Picture 6">
            <a:extLst>
              <a:ext uri="{FF2B5EF4-FFF2-40B4-BE49-F238E27FC236}">
                <a16:creationId xmlns:a16="http://schemas.microsoft.com/office/drawing/2014/main" id="{9776FB62-49C7-4B49-84AB-AD432CBC376C}"/>
              </a:ext>
            </a:extLst>
          </p:cNvPr>
          <p:cNvPicPr>
            <a:picLocks noChangeAspect="1"/>
          </p:cNvPicPr>
          <p:nvPr/>
        </p:nvPicPr>
        <p:blipFill>
          <a:blip r:embed="rId4"/>
          <a:srcRect b="46593"/>
          <a:stretch/>
        </p:blipFill>
        <p:spPr>
          <a:xfrm>
            <a:off x="3810000" y="4737101"/>
            <a:ext cx="5847489" cy="977899"/>
          </a:xfrm>
          <a:prstGeom prst="rect">
            <a:avLst/>
          </a:prstGeom>
        </p:spPr>
      </p:pic>
      <p:pic>
        <p:nvPicPr>
          <p:cNvPr id="8" name="Picture 7">
            <a:extLst>
              <a:ext uri="{FF2B5EF4-FFF2-40B4-BE49-F238E27FC236}">
                <a16:creationId xmlns:a16="http://schemas.microsoft.com/office/drawing/2014/main" id="{7CFF7C05-B297-6F3B-3665-7B1D16102456}"/>
              </a:ext>
            </a:extLst>
          </p:cNvPr>
          <p:cNvPicPr>
            <a:picLocks noChangeAspect="1"/>
          </p:cNvPicPr>
          <p:nvPr/>
        </p:nvPicPr>
        <p:blipFill>
          <a:blip r:embed="rId5"/>
          <a:stretch>
            <a:fillRect/>
          </a:stretch>
        </p:blipFill>
        <p:spPr>
          <a:xfrm>
            <a:off x="3903133" y="5839416"/>
            <a:ext cx="4936067" cy="737573"/>
          </a:xfrm>
          <a:prstGeom prst="rect">
            <a:avLst/>
          </a:prstGeom>
        </p:spPr>
      </p:pic>
    </p:spTree>
    <p:extLst>
      <p:ext uri="{BB962C8B-B14F-4D97-AF65-F5344CB8AC3E}">
        <p14:creationId xmlns:p14="http://schemas.microsoft.com/office/powerpoint/2010/main" val="20738943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7B583-F454-A642-C3C9-0AB01A2D3112}"/>
              </a:ext>
            </a:extLst>
          </p:cNvPr>
          <p:cNvSpPr>
            <a:spLocks noGrp="1"/>
          </p:cNvSpPr>
          <p:nvPr>
            <p:ph type="title"/>
          </p:nvPr>
        </p:nvSpPr>
        <p:spPr/>
        <p:txBody>
          <a:bodyPr/>
          <a:lstStyle/>
          <a:p>
            <a:r>
              <a:rPr lang="en-US" dirty="0"/>
              <a:t>Inference has to be incremental</a:t>
            </a:r>
          </a:p>
        </p:txBody>
      </p:sp>
      <p:sp>
        <p:nvSpPr>
          <p:cNvPr id="3" name="Content Placeholder 2">
            <a:extLst>
              <a:ext uri="{FF2B5EF4-FFF2-40B4-BE49-F238E27FC236}">
                <a16:creationId xmlns:a16="http://schemas.microsoft.com/office/drawing/2014/main" id="{B65B73BA-3288-B432-CC03-57DED83CDD97}"/>
              </a:ext>
            </a:extLst>
          </p:cNvPr>
          <p:cNvSpPr>
            <a:spLocks noGrp="1"/>
          </p:cNvSpPr>
          <p:nvPr>
            <p:ph idx="1"/>
          </p:nvPr>
        </p:nvSpPr>
        <p:spPr/>
        <p:txBody>
          <a:bodyPr/>
          <a:lstStyle/>
          <a:p>
            <a:r>
              <a:rPr lang="en-US" dirty="0"/>
              <a:t>Computing h at time t requires that we first computed h at the previous time step!</a:t>
            </a:r>
          </a:p>
        </p:txBody>
      </p:sp>
      <p:pic>
        <p:nvPicPr>
          <p:cNvPr id="4" name="Picture 3">
            <a:extLst>
              <a:ext uri="{FF2B5EF4-FFF2-40B4-BE49-F238E27FC236}">
                <a16:creationId xmlns:a16="http://schemas.microsoft.com/office/drawing/2014/main" id="{37FAFA92-148F-D4F9-430A-2A6AD1DCA2DE}"/>
              </a:ext>
            </a:extLst>
          </p:cNvPr>
          <p:cNvPicPr>
            <a:picLocks noChangeAspect="1"/>
          </p:cNvPicPr>
          <p:nvPr/>
        </p:nvPicPr>
        <p:blipFill>
          <a:blip r:embed="rId2"/>
          <a:stretch>
            <a:fillRect/>
          </a:stretch>
        </p:blipFill>
        <p:spPr>
          <a:xfrm>
            <a:off x="2209800" y="3048000"/>
            <a:ext cx="8336139" cy="2647950"/>
          </a:xfrm>
          <a:prstGeom prst="rect">
            <a:avLst/>
          </a:prstGeom>
        </p:spPr>
      </p:pic>
    </p:spTree>
    <p:extLst>
      <p:ext uri="{BB962C8B-B14F-4D97-AF65-F5344CB8AC3E}">
        <p14:creationId xmlns:p14="http://schemas.microsoft.com/office/powerpoint/2010/main" val="1140217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B57148-B5C1-4307-5E6A-02EF2F81DC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BB6346-DCF3-352B-E9B2-72A17002941F}"/>
              </a:ext>
            </a:extLst>
          </p:cNvPr>
          <p:cNvSpPr>
            <a:spLocks noGrp="1"/>
          </p:cNvSpPr>
          <p:nvPr>
            <p:ph type="title"/>
          </p:nvPr>
        </p:nvSpPr>
        <p:spPr/>
        <p:txBody>
          <a:bodyPr/>
          <a:lstStyle/>
          <a:p>
            <a:r>
              <a:rPr lang="en-US" dirty="0"/>
              <a:t>Training in simple RNNs</a:t>
            </a:r>
          </a:p>
        </p:txBody>
      </p:sp>
      <p:pic>
        <p:nvPicPr>
          <p:cNvPr id="6" name="Content Placeholder 4">
            <a:extLst>
              <a:ext uri="{FF2B5EF4-FFF2-40B4-BE49-F238E27FC236}">
                <a16:creationId xmlns:a16="http://schemas.microsoft.com/office/drawing/2014/main" id="{B5D5B4E3-6A3E-9C06-4746-0A9BBE6885F1}"/>
              </a:ext>
            </a:extLst>
          </p:cNvPr>
          <p:cNvPicPr>
            <a:picLocks noChangeAspect="1"/>
          </p:cNvPicPr>
          <p:nvPr/>
        </p:nvPicPr>
        <p:blipFill>
          <a:blip r:embed="rId2"/>
          <a:stretch>
            <a:fillRect/>
          </a:stretch>
        </p:blipFill>
        <p:spPr>
          <a:xfrm>
            <a:off x="5257800" y="914400"/>
            <a:ext cx="6609520" cy="2667000"/>
          </a:xfrm>
          <a:prstGeom prst="rect">
            <a:avLst/>
          </a:prstGeom>
        </p:spPr>
      </p:pic>
      <p:sp>
        <p:nvSpPr>
          <p:cNvPr id="3" name="Content Placeholder 2">
            <a:extLst>
              <a:ext uri="{FF2B5EF4-FFF2-40B4-BE49-F238E27FC236}">
                <a16:creationId xmlns:a16="http://schemas.microsoft.com/office/drawing/2014/main" id="{82E6C36E-5154-BBDF-AB43-545EC58C8FB8}"/>
              </a:ext>
            </a:extLst>
          </p:cNvPr>
          <p:cNvSpPr>
            <a:spLocks noGrp="1"/>
          </p:cNvSpPr>
          <p:nvPr>
            <p:ph idx="1"/>
          </p:nvPr>
        </p:nvSpPr>
        <p:spPr>
          <a:xfrm>
            <a:off x="838201" y="1219200"/>
            <a:ext cx="11353800" cy="5181600"/>
          </a:xfrm>
        </p:spPr>
        <p:txBody>
          <a:bodyPr>
            <a:normAutofit/>
          </a:bodyPr>
          <a:lstStyle/>
          <a:p>
            <a:r>
              <a:rPr lang="en-US" dirty="0">
                <a:effectLst/>
                <a:latin typeface="Calibri" panose="020F0502020204030204" pitchFamily="34" charset="0"/>
                <a:cs typeface="Calibri" panose="020F0502020204030204" pitchFamily="34" charset="0"/>
              </a:rPr>
              <a:t>Just like feedforward training:</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training set, </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a loss function, </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backpropagation </a:t>
            </a: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US" dirty="0">
                <a:effectLst/>
                <a:latin typeface="Calibri" panose="020F0502020204030204" pitchFamily="34" charset="0"/>
                <a:cs typeface="Calibri" panose="020F0502020204030204" pitchFamily="34" charset="0"/>
              </a:rPr>
              <a:t>Weights that need to be updated:</a:t>
            </a:r>
          </a:p>
          <a:p>
            <a:pPr marL="342900" indent="-342900">
              <a:buFont typeface="Arial" panose="020B0604020202020204" pitchFamily="34" charset="0"/>
              <a:buChar char="•"/>
            </a:pPr>
            <a:r>
              <a:rPr lang="en-US" b="1" dirty="0">
                <a:effectLst/>
                <a:latin typeface="Calibri" panose="020F0502020204030204" pitchFamily="34" charset="0"/>
                <a:cs typeface="Calibri" panose="020F0502020204030204" pitchFamily="34" charset="0"/>
              </a:rPr>
              <a:t>W</a:t>
            </a:r>
            <a:r>
              <a:rPr lang="en-US" dirty="0">
                <a:effectLst/>
                <a:latin typeface="Calibri" panose="020F0502020204030204" pitchFamily="34" charset="0"/>
                <a:cs typeface="Calibri" panose="020F0502020204030204" pitchFamily="34" charset="0"/>
              </a:rPr>
              <a:t>, the weights from the input layer to the hidden layer, </a:t>
            </a:r>
          </a:p>
          <a:p>
            <a:pPr marL="342900" indent="-342900">
              <a:buFont typeface="Arial" panose="020B0604020202020204" pitchFamily="34" charset="0"/>
              <a:buChar char="•"/>
            </a:pPr>
            <a:r>
              <a:rPr lang="en-US" b="1" dirty="0">
                <a:effectLst/>
                <a:latin typeface="Calibri" panose="020F0502020204030204" pitchFamily="34" charset="0"/>
                <a:cs typeface="Calibri" panose="020F0502020204030204" pitchFamily="34" charset="0"/>
              </a:rPr>
              <a:t>U</a:t>
            </a:r>
            <a:r>
              <a:rPr lang="en-US" dirty="0">
                <a:effectLst/>
                <a:latin typeface="Calibri" panose="020F0502020204030204" pitchFamily="34" charset="0"/>
                <a:cs typeface="Calibri" panose="020F0502020204030204" pitchFamily="34" charset="0"/>
              </a:rPr>
              <a:t>, the weights from the previous hidden layer to the current hidden layer, </a:t>
            </a:r>
          </a:p>
          <a:p>
            <a:pPr marL="342900" indent="-342900">
              <a:buFont typeface="Arial" panose="020B0604020202020204" pitchFamily="34" charset="0"/>
              <a:buChar char="•"/>
            </a:pPr>
            <a:r>
              <a:rPr lang="en-US" dirty="0">
                <a:effectLst/>
                <a:latin typeface="Calibri" panose="020F0502020204030204" pitchFamily="34" charset="0"/>
                <a:cs typeface="Calibri" panose="020F0502020204030204" pitchFamily="34" charset="0"/>
              </a:rPr>
              <a:t>V</a:t>
            </a:r>
            <a:r>
              <a:rPr lang="en-US" b="1" dirty="0">
                <a:effectLst/>
                <a:latin typeface="Calibri" panose="020F0502020204030204" pitchFamily="34" charset="0"/>
                <a:cs typeface="Calibri" panose="020F0502020204030204" pitchFamily="34" charset="0"/>
              </a:rPr>
              <a:t>,</a:t>
            </a:r>
            <a:r>
              <a:rPr lang="en-US" dirty="0">
                <a:effectLst/>
                <a:latin typeface="Calibri" panose="020F0502020204030204" pitchFamily="34" charset="0"/>
                <a:cs typeface="Calibri" panose="020F0502020204030204" pitchFamily="34" charset="0"/>
              </a:rPr>
              <a:t> the weights from the hidden layer to the output layer. </a:t>
            </a:r>
            <a:endParaRPr lang="en-US" dirty="0">
              <a:latin typeface="Calibri" panose="020F0502020204030204" pitchFamily="34" charset="0"/>
              <a:cs typeface="Calibri" panose="020F0502020204030204" pitchFamily="34" charset="0"/>
            </a:endParaRPr>
          </a:p>
          <a:p>
            <a:endParaRPr lang="en-US" sz="2400" dirty="0">
              <a:latin typeface="Calibri" panose="020F0502020204030204" pitchFamily="34" charset="0"/>
              <a:cs typeface="Calibri" panose="020F0502020204030204" pitchFamily="34" charset="0"/>
            </a:endParaRPr>
          </a:p>
          <a:p>
            <a:endParaRPr lang="en-US" sz="3200" dirty="0"/>
          </a:p>
        </p:txBody>
      </p:sp>
    </p:spTree>
    <p:extLst>
      <p:ext uri="{BB962C8B-B14F-4D97-AF65-F5344CB8AC3E}">
        <p14:creationId xmlns:p14="http://schemas.microsoft.com/office/powerpoint/2010/main" val="811969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4DB39C-FC3C-60EA-CB69-8913A8BD8AF6}"/>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CAF19D01-2D5F-4319-A8C6-E3EE81654409}"/>
              </a:ext>
            </a:extLst>
          </p:cNvPr>
          <p:cNvPicPr>
            <a:picLocks noChangeAspect="1"/>
          </p:cNvPicPr>
          <p:nvPr/>
        </p:nvPicPr>
        <p:blipFill>
          <a:blip r:embed="rId2"/>
          <a:stretch>
            <a:fillRect/>
          </a:stretch>
        </p:blipFill>
        <p:spPr>
          <a:xfrm>
            <a:off x="6344920" y="2133600"/>
            <a:ext cx="5847080" cy="3571416"/>
          </a:xfrm>
          <a:prstGeom prst="rect">
            <a:avLst/>
          </a:prstGeom>
        </p:spPr>
      </p:pic>
      <p:sp>
        <p:nvSpPr>
          <p:cNvPr id="2" name="Title 1">
            <a:extLst>
              <a:ext uri="{FF2B5EF4-FFF2-40B4-BE49-F238E27FC236}">
                <a16:creationId xmlns:a16="http://schemas.microsoft.com/office/drawing/2014/main" id="{4BE08AA1-534C-7142-BA4A-86047BEA42F4}"/>
              </a:ext>
            </a:extLst>
          </p:cNvPr>
          <p:cNvSpPr>
            <a:spLocks noGrp="1"/>
          </p:cNvSpPr>
          <p:nvPr>
            <p:ph type="title"/>
          </p:nvPr>
        </p:nvSpPr>
        <p:spPr/>
        <p:txBody>
          <a:bodyPr/>
          <a:lstStyle/>
          <a:p>
            <a:r>
              <a:rPr lang="en-US" dirty="0"/>
              <a:t>Training in simple RNNs: unrolling in time</a:t>
            </a:r>
          </a:p>
        </p:txBody>
      </p:sp>
      <p:sp>
        <p:nvSpPr>
          <p:cNvPr id="3" name="Content Placeholder 2">
            <a:extLst>
              <a:ext uri="{FF2B5EF4-FFF2-40B4-BE49-F238E27FC236}">
                <a16:creationId xmlns:a16="http://schemas.microsoft.com/office/drawing/2014/main" id="{EF791BE3-FE63-5C9B-DECA-E497DF9438FC}"/>
              </a:ext>
            </a:extLst>
          </p:cNvPr>
          <p:cNvSpPr>
            <a:spLocks noGrp="1"/>
          </p:cNvSpPr>
          <p:nvPr>
            <p:ph idx="1"/>
          </p:nvPr>
        </p:nvSpPr>
        <p:spPr>
          <a:xfrm>
            <a:off x="838201" y="1295399"/>
            <a:ext cx="5506720" cy="5402997"/>
          </a:xfrm>
        </p:spPr>
        <p:txBody>
          <a:bodyPr>
            <a:normAutofit/>
          </a:bodyPr>
          <a:lstStyle/>
          <a:p>
            <a:r>
              <a:rPr lang="en-US" sz="2400" b="1" dirty="0">
                <a:effectLst/>
                <a:latin typeface="Calibri" panose="020F0502020204030204" pitchFamily="34" charset="0"/>
                <a:cs typeface="Calibri" panose="020F0502020204030204" pitchFamily="34" charset="0"/>
              </a:rPr>
              <a:t>Unlike feedforward networks:</a:t>
            </a:r>
          </a:p>
          <a:p>
            <a:r>
              <a:rPr lang="en-US" sz="2400" dirty="0">
                <a:effectLst/>
                <a:latin typeface="Calibri" panose="020F0502020204030204" pitchFamily="34" charset="0"/>
                <a:cs typeface="Calibri" panose="020F0502020204030204" pitchFamily="34" charset="0"/>
              </a:rPr>
              <a:t>1. To compute loss function for the output at time </a:t>
            </a:r>
            <a:r>
              <a:rPr lang="en-US" sz="2400" i="1" dirty="0">
                <a:effectLst/>
                <a:latin typeface="Calibri" panose="020F0502020204030204" pitchFamily="34" charset="0"/>
                <a:cs typeface="Calibri" panose="020F0502020204030204" pitchFamily="34" charset="0"/>
              </a:rPr>
              <a:t>t </a:t>
            </a:r>
            <a:r>
              <a:rPr lang="en-US" sz="2400" dirty="0">
                <a:effectLst/>
                <a:latin typeface="Calibri" panose="020F0502020204030204" pitchFamily="34" charset="0"/>
                <a:cs typeface="Calibri" panose="020F0502020204030204" pitchFamily="34" charset="0"/>
              </a:rPr>
              <a:t>we need the hidden layer from time </a:t>
            </a:r>
            <a:r>
              <a:rPr lang="en-US" sz="2400" i="1" dirty="0">
                <a:effectLst/>
                <a:latin typeface="Calibri" panose="020F0502020204030204" pitchFamily="34" charset="0"/>
                <a:cs typeface="Calibri" panose="020F0502020204030204" pitchFamily="34" charset="0"/>
              </a:rPr>
              <a:t>t </a:t>
            </a:r>
            <a:r>
              <a:rPr lang="en-US" sz="2400" dirty="0">
                <a:effectLst/>
                <a:latin typeface="Calibri" panose="020F0502020204030204" pitchFamily="34" charset="0"/>
                <a:cs typeface="Calibri" panose="020F0502020204030204" pitchFamily="34" charset="0"/>
              </a:rPr>
              <a:t>− 1. </a:t>
            </a:r>
          </a:p>
          <a:p>
            <a:r>
              <a:rPr lang="en-US" sz="2400" dirty="0">
                <a:effectLst/>
                <a:latin typeface="Calibri" panose="020F0502020204030204" pitchFamily="34" charset="0"/>
                <a:cs typeface="Calibri" panose="020F0502020204030204" pitchFamily="34" charset="0"/>
              </a:rPr>
              <a:t>2. hidden layer at time </a:t>
            </a:r>
            <a:r>
              <a:rPr lang="en-US" sz="2400" i="1" dirty="0">
                <a:effectLst/>
                <a:latin typeface="Calibri" panose="020F0502020204030204" pitchFamily="34" charset="0"/>
                <a:cs typeface="Calibri" panose="020F0502020204030204" pitchFamily="34" charset="0"/>
              </a:rPr>
              <a:t>t </a:t>
            </a:r>
            <a:r>
              <a:rPr lang="en-US" sz="2400" dirty="0">
                <a:effectLst/>
                <a:latin typeface="Calibri" panose="020F0502020204030204" pitchFamily="34" charset="0"/>
                <a:cs typeface="Calibri" panose="020F0502020204030204" pitchFamily="34" charset="0"/>
              </a:rPr>
              <a:t>influences the output at time </a:t>
            </a:r>
            <a:r>
              <a:rPr lang="en-US" sz="2400" i="1" dirty="0">
                <a:effectLst/>
                <a:latin typeface="Calibri" panose="020F0502020204030204" pitchFamily="34" charset="0"/>
                <a:cs typeface="Calibri" panose="020F0502020204030204" pitchFamily="34" charset="0"/>
              </a:rPr>
              <a:t>t </a:t>
            </a:r>
            <a:r>
              <a:rPr lang="en-US" sz="2400" dirty="0">
                <a:effectLst/>
                <a:latin typeface="Calibri" panose="020F0502020204030204" pitchFamily="34" charset="0"/>
                <a:cs typeface="Calibri" panose="020F0502020204030204" pitchFamily="34" charset="0"/>
              </a:rPr>
              <a:t>and hidden layer at time </a:t>
            </a:r>
            <a:r>
              <a:rPr lang="en-US" sz="2400" i="1" dirty="0">
                <a:effectLst/>
                <a:latin typeface="Calibri" panose="020F0502020204030204" pitchFamily="34" charset="0"/>
                <a:cs typeface="Calibri" panose="020F0502020204030204" pitchFamily="34" charset="0"/>
              </a:rPr>
              <a:t>t+1</a:t>
            </a:r>
            <a:r>
              <a:rPr lang="en-US" sz="2400" dirty="0">
                <a:effectLst/>
                <a:latin typeface="Calibri" panose="020F0502020204030204" pitchFamily="34" charset="0"/>
                <a:cs typeface="Calibri" panose="020F0502020204030204" pitchFamily="34" charset="0"/>
              </a:rPr>
              <a:t> (and hence the output and loss at </a:t>
            </a:r>
            <a:r>
              <a:rPr lang="en-US" sz="2400" i="1" dirty="0">
                <a:effectLst/>
                <a:latin typeface="Calibri" panose="020F0502020204030204" pitchFamily="34" charset="0"/>
                <a:cs typeface="Calibri" panose="020F0502020204030204" pitchFamily="34" charset="0"/>
              </a:rPr>
              <a:t>t</a:t>
            </a:r>
            <a:r>
              <a:rPr lang="en-US" sz="2400" dirty="0">
                <a:effectLst/>
                <a:latin typeface="Calibri" panose="020F0502020204030204" pitchFamily="34" charset="0"/>
                <a:cs typeface="Calibri" panose="020F0502020204030204" pitchFamily="34" charset="0"/>
              </a:rPr>
              <a:t>+1).</a:t>
            </a:r>
          </a:p>
          <a:p>
            <a:r>
              <a:rPr lang="en-US" sz="2400" b="1" dirty="0">
                <a:effectLst/>
                <a:latin typeface="Calibri" panose="020F0502020204030204" pitchFamily="34" charset="0"/>
                <a:cs typeface="Calibri" panose="020F0502020204030204" pitchFamily="34" charset="0"/>
              </a:rPr>
              <a:t>So: to  measure error accruing to </a:t>
            </a:r>
            <a:r>
              <a:rPr lang="en-US" sz="2400" b="1" dirty="0" err="1">
                <a:effectLst/>
                <a:latin typeface="Calibri" panose="020F0502020204030204" pitchFamily="34" charset="0"/>
                <a:cs typeface="Calibri" panose="020F0502020204030204" pitchFamily="34" charset="0"/>
              </a:rPr>
              <a:t>h</a:t>
            </a:r>
            <a:r>
              <a:rPr lang="en-US" sz="3800" b="1" i="1" baseline="-25000" dirty="0" err="1">
                <a:effectLst/>
                <a:latin typeface="Calibri" panose="020F0502020204030204" pitchFamily="34" charset="0"/>
                <a:cs typeface="Calibri" panose="020F0502020204030204" pitchFamily="34" charset="0"/>
              </a:rPr>
              <a:t>t</a:t>
            </a:r>
            <a:r>
              <a:rPr lang="en-US" sz="2400" b="1" dirty="0">
                <a:effectLst/>
                <a:latin typeface="Calibri" panose="020F0502020204030204" pitchFamily="34" charset="0"/>
                <a:cs typeface="Calibri" panose="020F0502020204030204" pitchFamily="34" charset="0"/>
              </a:rPr>
              <a:t>,  </a:t>
            </a:r>
          </a:p>
          <a:p>
            <a:pPr marL="342900" indent="-342900">
              <a:buFont typeface="Arial" panose="020B0604020202020204" pitchFamily="34" charset="0"/>
              <a:buChar char="•"/>
            </a:pPr>
            <a:r>
              <a:rPr lang="en-US" sz="2400" dirty="0">
                <a:effectLst/>
                <a:latin typeface="Calibri" panose="020F0502020204030204" pitchFamily="34" charset="0"/>
                <a:cs typeface="Calibri" panose="020F0502020204030204" pitchFamily="34" charset="0"/>
              </a:rPr>
              <a:t>need to know its influence on both the current output </a:t>
            </a:r>
            <a:r>
              <a:rPr lang="en-US" sz="2400" i="1" dirty="0">
                <a:effectLst/>
                <a:latin typeface="Calibri" panose="020F0502020204030204" pitchFamily="34" charset="0"/>
                <a:cs typeface="Calibri" panose="020F0502020204030204" pitchFamily="34" charset="0"/>
              </a:rPr>
              <a:t>as well as the ones that follow</a:t>
            </a:r>
            <a:r>
              <a:rPr lang="en-US" sz="2400" dirty="0">
                <a:effectLst/>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62862409"/>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36987</TotalTime>
  <Words>1949</Words>
  <Application>Microsoft Macintosh PowerPoint</Application>
  <PresentationFormat>Widescreen</PresentationFormat>
  <Paragraphs>237</Paragraphs>
  <Slides>59</Slides>
  <Notes>21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59</vt:i4>
      </vt:variant>
    </vt:vector>
  </HeadingPairs>
  <TitlesOfParts>
    <vt:vector size="70" baseType="lpstr">
      <vt:lpstr>CMSSBX10</vt:lpstr>
      <vt:lpstr>CMSY10</vt:lpstr>
      <vt:lpstr>NimbusRomNo9L</vt:lpstr>
      <vt:lpstr>Times</vt:lpstr>
      <vt:lpstr>Arial</vt:lpstr>
      <vt:lpstr>Calibri</vt:lpstr>
      <vt:lpstr>Calibri Light</vt:lpstr>
      <vt:lpstr>Franklin Gothic Book</vt:lpstr>
      <vt:lpstr>Helvetica</vt:lpstr>
      <vt:lpstr>Times New Roman</vt:lpstr>
      <vt:lpstr>1_Retrospect</vt:lpstr>
      <vt:lpstr>RNNs and LSTMs</vt:lpstr>
      <vt:lpstr>Modeling Time in Neural Networks</vt:lpstr>
      <vt:lpstr>Recurrent Neural Networks (RNNs)</vt:lpstr>
      <vt:lpstr>Simple Recurrent Nets (Elman nets)</vt:lpstr>
      <vt:lpstr>Forward inference in simple RNNs</vt:lpstr>
      <vt:lpstr>Simple recurrent neural network illustrated as a feedforward network </vt:lpstr>
      <vt:lpstr>Inference has to be incremental</vt:lpstr>
      <vt:lpstr>Training in simple RNNs</vt:lpstr>
      <vt:lpstr>Training in simple RNNs: unrolling in time</vt:lpstr>
      <vt:lpstr>Unrolling in time (2)</vt:lpstr>
      <vt:lpstr>RNNs and LSTMs</vt:lpstr>
      <vt:lpstr>RNNs and LSTMs</vt:lpstr>
      <vt:lpstr>Reminder: Language Modeling</vt:lpstr>
      <vt:lpstr>The size of the conditioning context for different LMs</vt:lpstr>
      <vt:lpstr>FFN LMs vs RNN LMs</vt:lpstr>
      <vt:lpstr>Forward inference in the RNN LM</vt:lpstr>
      <vt:lpstr>Shapes</vt:lpstr>
      <vt:lpstr>Computing the probability that the next word is word k</vt:lpstr>
      <vt:lpstr>Training RNN LM</vt:lpstr>
      <vt:lpstr>Cross-entropy loss</vt:lpstr>
      <vt:lpstr>Teacher forcing</vt:lpstr>
      <vt:lpstr>Weight tying</vt:lpstr>
      <vt:lpstr>RNNs and LSTMs</vt:lpstr>
      <vt:lpstr>RNNs and LSTMs</vt:lpstr>
      <vt:lpstr>RNNs for sequence labeling</vt:lpstr>
      <vt:lpstr>RNNs for sequence classification</vt:lpstr>
      <vt:lpstr>Autoregressive generation</vt:lpstr>
      <vt:lpstr>Stacked RNNs</vt:lpstr>
      <vt:lpstr>Bidirectional RNNs</vt:lpstr>
      <vt:lpstr>Bidirectional RNNs for classification</vt:lpstr>
      <vt:lpstr>RNNs and LSTMs</vt:lpstr>
      <vt:lpstr>RNNs and LSTMs</vt:lpstr>
      <vt:lpstr>Motivating the LSTM: dealing with distance</vt:lpstr>
      <vt:lpstr>The LSTM: Long short-term memory network</vt:lpstr>
      <vt:lpstr>Forget gate</vt:lpstr>
      <vt:lpstr>Regular passing of information</vt:lpstr>
      <vt:lpstr>Add gate</vt:lpstr>
      <vt:lpstr>Output gate</vt:lpstr>
      <vt:lpstr>The LSTM</vt:lpstr>
      <vt:lpstr>Units</vt:lpstr>
      <vt:lpstr>RNNs and LSTMs</vt:lpstr>
      <vt:lpstr>RNNs and LSTMs</vt:lpstr>
      <vt:lpstr>Four architectures for NLP tasks with RNNs</vt:lpstr>
      <vt:lpstr>3 components of an encoder-decoder</vt:lpstr>
      <vt:lpstr>Encoder-decoder</vt:lpstr>
      <vt:lpstr>Encoder-decoder for translation</vt:lpstr>
      <vt:lpstr>Encoder-decoder for translation</vt:lpstr>
      <vt:lpstr>Encoder-decoder simplified</vt:lpstr>
      <vt:lpstr>Encoder-decoder showing context</vt:lpstr>
      <vt:lpstr>Encoder-decoder equations</vt:lpstr>
      <vt:lpstr>Training the encoder-decoder with teacher forcing</vt:lpstr>
      <vt:lpstr>RNNs and LSTMs</vt:lpstr>
      <vt:lpstr>RNNs and LSTMs</vt:lpstr>
      <vt:lpstr>Problem with passing context c only from end</vt:lpstr>
      <vt:lpstr>Solution: attention</vt:lpstr>
      <vt:lpstr>Attention</vt:lpstr>
      <vt:lpstr>How to compute c?</vt:lpstr>
      <vt:lpstr>Encoder-decoder with attention, focusing on the computation of c</vt:lpstr>
      <vt:lpstr>RNNs and LSTMs</vt:lpstr>
    </vt:vector>
  </TitlesOfParts>
  <Manager/>
  <Company>Stanford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Chatbots and DIalogue Systems</dc:title>
  <dc:subject>Speech and Language Processing</dc:subject>
  <dc:creator>Dan Jurafsky</dc:creator>
  <cp:keywords/>
  <dc:description/>
  <cp:lastModifiedBy>Dan Jurafsky</cp:lastModifiedBy>
  <cp:revision>609</cp:revision>
  <cp:lastPrinted>2021-05-06T16:44:07Z</cp:lastPrinted>
  <dcterms:created xsi:type="dcterms:W3CDTF">2009-02-11T19:56:22Z</dcterms:created>
  <dcterms:modified xsi:type="dcterms:W3CDTF">2025-01-12T02:04:26Z</dcterms:modified>
  <cp:category/>
</cp:coreProperties>
</file>

<file path=docProps/thumbnail.jpeg>
</file>